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3" r:id="rId5"/>
    <p:sldId id="262" r:id="rId6"/>
    <p:sldId id="261" r:id="rId7"/>
    <p:sldId id="264" r:id="rId8"/>
    <p:sldId id="265" r:id="rId9"/>
    <p:sldId id="267" r:id="rId10"/>
    <p:sldId id="279" r:id="rId11"/>
    <p:sldId id="268" r:id="rId12"/>
    <p:sldId id="273" r:id="rId13"/>
    <p:sldId id="269" r:id="rId14"/>
    <p:sldId id="275" r:id="rId15"/>
    <p:sldId id="276" r:id="rId16"/>
    <p:sldId id="277" r:id="rId17"/>
    <p:sldId id="282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A2B2-710C-451D-A7B6-F5E6FABA6818}" type="datetimeFigureOut">
              <a:rPr lang="en-US" smtClean="0"/>
              <a:t>1/9/17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951A-2356-47B8-8B1C-6579F1CD06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A2B2-710C-451D-A7B6-F5E6FABA6818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951A-2356-47B8-8B1C-6579F1CD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A2B2-710C-451D-A7B6-F5E6FABA6818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951A-2356-47B8-8B1C-6579F1CD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A2B2-710C-451D-A7B6-F5E6FABA6818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951A-2356-47B8-8B1C-6579F1CD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A2B2-710C-451D-A7B6-F5E6FABA6818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951A-2356-47B8-8B1C-6579F1CD06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A2B2-710C-451D-A7B6-F5E6FABA6818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951A-2356-47B8-8B1C-6579F1CD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A2B2-710C-451D-A7B6-F5E6FABA6818}" type="datetimeFigureOut">
              <a:rPr lang="en-US" smtClean="0"/>
              <a:t>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951A-2356-47B8-8B1C-6579F1CD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A2B2-710C-451D-A7B6-F5E6FABA6818}" type="datetimeFigureOut">
              <a:rPr lang="en-US" smtClean="0"/>
              <a:t>1/9/17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D951A-2356-47B8-8B1C-6579F1CD06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A2B2-710C-451D-A7B6-F5E6FABA6818}" type="datetimeFigureOut">
              <a:rPr lang="en-US" smtClean="0"/>
              <a:t>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951A-2356-47B8-8B1C-6579F1CD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A2B2-710C-451D-A7B6-F5E6FABA6818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75D951A-2356-47B8-8B1C-6579F1CD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25AA2B2-710C-451D-A7B6-F5E6FABA6818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951A-2356-47B8-8B1C-6579F1CD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AA2B2-710C-451D-A7B6-F5E6FABA6818}" type="datetimeFigureOut">
              <a:rPr lang="en-US" smtClean="0"/>
              <a:t>1/9/17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5D951A-2356-47B8-8B1C-6579F1CD067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371600"/>
            <a:ext cx="6480048" cy="2301240"/>
          </a:xfrm>
        </p:spPr>
        <p:txBody>
          <a:bodyPr/>
          <a:lstStyle/>
          <a:p>
            <a:pPr algn="ctr"/>
            <a:r>
              <a:rPr lang="en-US" dirty="0" smtClean="0"/>
              <a:t>NESIR</a:t>
            </a:r>
            <a:br>
              <a:rPr lang="en-US" dirty="0" smtClean="0"/>
            </a:br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80048" cy="1752600"/>
          </a:xfrm>
        </p:spPr>
        <p:txBody>
          <a:bodyPr/>
          <a:lstStyle/>
          <a:p>
            <a:pPr algn="ctr"/>
            <a:r>
              <a:rPr lang="en-US" dirty="0" smtClean="0"/>
              <a:t>Rush Chewning, MD</a:t>
            </a:r>
          </a:p>
          <a:p>
            <a:pPr algn="ctr"/>
            <a:r>
              <a:rPr lang="en-US" dirty="0" smtClean="0"/>
              <a:t>Pediatric Interventional Radiology Fellow</a:t>
            </a:r>
          </a:p>
          <a:p>
            <a:pPr algn="ctr"/>
            <a:r>
              <a:rPr lang="en-US" dirty="0" smtClean="0"/>
              <a:t>Boston Children’s Hospital</a:t>
            </a:r>
          </a:p>
          <a:p>
            <a:pPr algn="ctr"/>
            <a:r>
              <a:rPr lang="en-US" smtClean="0"/>
              <a:t>01/09/2017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456382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37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Workup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Ultrasound:</a:t>
            </a:r>
          </a:p>
          <a:p>
            <a:pPr lvl="1"/>
            <a:r>
              <a:rPr lang="en-US" sz="2400" dirty="0" smtClean="0"/>
              <a:t>Reversal of flow in main portal vein </a:t>
            </a:r>
          </a:p>
          <a:p>
            <a:pPr lvl="1"/>
            <a:r>
              <a:rPr lang="en-US" sz="2400" dirty="0" smtClean="0"/>
              <a:t>Flow is pulsatile</a:t>
            </a:r>
          </a:p>
          <a:p>
            <a:pPr lvl="1"/>
            <a:r>
              <a:rPr lang="en-US" sz="2400" dirty="0" smtClean="0"/>
              <a:t>Mass is larger</a:t>
            </a:r>
          </a:p>
          <a:p>
            <a:pPr lvl="1"/>
            <a:r>
              <a:rPr lang="en-US" sz="2400" dirty="0" smtClean="0"/>
              <a:t>Ascites has increased</a:t>
            </a:r>
          </a:p>
        </p:txBody>
      </p:sp>
      <p:pic>
        <p:nvPicPr>
          <p:cNvPr id="1026" name="Picture 2" descr="P:\24475749_12-8-2016 14.42.56\pv rev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830638" cy="264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24475749_12-8-2016 14.42.56\mass bigg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66" y="3810000"/>
            <a:ext cx="3411934" cy="26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4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Workup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Diagnosis?</a:t>
            </a:r>
          </a:p>
          <a:p>
            <a:pPr lvl="1"/>
            <a:r>
              <a:rPr lang="en-US" sz="2400" dirty="0" smtClean="0"/>
              <a:t>Venous malformation</a:t>
            </a:r>
          </a:p>
          <a:p>
            <a:pPr lvl="1"/>
            <a:r>
              <a:rPr lang="en-US" sz="2400" dirty="0" err="1" smtClean="0"/>
              <a:t>Venovenous</a:t>
            </a:r>
            <a:r>
              <a:rPr lang="en-US" sz="2400" dirty="0" smtClean="0"/>
              <a:t> shunt</a:t>
            </a:r>
          </a:p>
          <a:p>
            <a:pPr lvl="1"/>
            <a:r>
              <a:rPr lang="en-US" sz="2400" dirty="0" err="1" smtClean="0"/>
              <a:t>Arterioportal</a:t>
            </a:r>
            <a:r>
              <a:rPr lang="en-US" sz="2400" dirty="0" smtClean="0"/>
              <a:t> fistula</a:t>
            </a:r>
          </a:p>
          <a:p>
            <a:pPr lvl="1"/>
            <a:r>
              <a:rPr lang="en-US" sz="2400" dirty="0" err="1" smtClean="0"/>
              <a:t>Hypervascularity</a:t>
            </a:r>
            <a:r>
              <a:rPr lang="en-US" sz="2400" dirty="0" smtClean="0"/>
              <a:t> associated with malignancy</a:t>
            </a:r>
          </a:p>
        </p:txBody>
      </p:sp>
    </p:spTree>
    <p:extLst>
      <p:ext uri="{BB962C8B-B14F-4D97-AF65-F5344CB8AC3E}">
        <p14:creationId xmlns:p14="http://schemas.microsoft.com/office/powerpoint/2010/main" val="155403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Workup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Angiogram</a:t>
            </a:r>
          </a:p>
        </p:txBody>
      </p:sp>
      <p:pic>
        <p:nvPicPr>
          <p:cNvPr id="2051" name="Picture 3" descr="P:\24475749_12-8-2016 14.42.56\celiac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34" y="2668578"/>
            <a:ext cx="2905523" cy="183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24475749_12-8-2016 14.42.56\celiac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66" y="2667000"/>
            <a:ext cx="2865606" cy="183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:\24475749_12-8-2016 14.42.56\celiac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59" y="4635831"/>
            <a:ext cx="2800350" cy="21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:\24475749_12-8-2016 14.42.56\celiac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35831"/>
            <a:ext cx="2286000" cy="21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:\24475749_12-8-2016 14.42.56\celiac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2643188" cy="183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4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Diagnosis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Intrahepatic </a:t>
            </a:r>
            <a:r>
              <a:rPr lang="en-US" sz="2800" dirty="0" err="1"/>
              <a:t>a</a:t>
            </a:r>
            <a:r>
              <a:rPr lang="en-US" sz="2800" dirty="0" err="1" smtClean="0"/>
              <a:t>rterioportal</a:t>
            </a:r>
            <a:r>
              <a:rPr lang="en-US" sz="2800" dirty="0" smtClean="0"/>
              <a:t> fistula (IAPF) causing portal hypertension</a:t>
            </a:r>
          </a:p>
          <a:p>
            <a:pPr marL="36576" indent="0">
              <a:buNone/>
            </a:pPr>
            <a:endParaRPr lang="en-US" sz="2800" dirty="0" smtClean="0"/>
          </a:p>
          <a:p>
            <a:r>
              <a:rPr lang="en-US" sz="2800" dirty="0"/>
              <a:t>Treatment choice?</a:t>
            </a:r>
          </a:p>
          <a:p>
            <a:pPr lvl="1"/>
            <a:r>
              <a:rPr lang="en-US" sz="2000" dirty="0"/>
              <a:t>Surgical excision (left lobectomy)</a:t>
            </a:r>
          </a:p>
          <a:p>
            <a:pPr lvl="1"/>
            <a:r>
              <a:rPr lang="en-US" sz="2000" dirty="0"/>
              <a:t>Arterial embolization – coils</a:t>
            </a:r>
          </a:p>
          <a:p>
            <a:pPr lvl="1"/>
            <a:r>
              <a:rPr lang="en-US" sz="2000" dirty="0"/>
              <a:t>Arterial embolization – particles</a:t>
            </a:r>
          </a:p>
          <a:p>
            <a:pPr lvl="1"/>
            <a:r>
              <a:rPr lang="en-US" sz="2000" dirty="0"/>
              <a:t>Arterial embolization – glue</a:t>
            </a:r>
          </a:p>
          <a:p>
            <a:pPr lvl="1"/>
            <a:r>
              <a:rPr lang="en-US" sz="2000" dirty="0"/>
              <a:t>Venous embolization – coils</a:t>
            </a:r>
          </a:p>
          <a:p>
            <a:pPr marL="36576" indent="0">
              <a:buNone/>
            </a:pPr>
            <a:endParaRPr lang="en-US" sz="2800" dirty="0" smtClean="0"/>
          </a:p>
          <a:p>
            <a:pPr marL="448056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8524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Treatment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Venous embolization</a:t>
            </a:r>
          </a:p>
        </p:txBody>
      </p:sp>
      <p:pic>
        <p:nvPicPr>
          <p:cNvPr id="3074" name="Picture 2" descr="P:\24475749_12-8-2016 14.42.56\microcath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9977"/>
            <a:ext cx="2641496" cy="167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24475749_12-8-2016 14.42.56\mid emb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162424"/>
            <a:ext cx="2040371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:\24475749_12-8-2016 14.42.56\mid em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38611"/>
            <a:ext cx="2641496" cy="196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P:\24475749_12-8-2016 14.42.56\transhepatic acc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1"/>
            <a:ext cx="2057399" cy="16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:\24475749_12-8-2016 14.42.56\early coil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5215"/>
            <a:ext cx="1794411" cy="16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:\24475749_12-8-2016 14.42.56\final coi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951928" y="4138610"/>
            <a:ext cx="2291034" cy="1963743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3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Treatment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Post embolization</a:t>
            </a:r>
          </a:p>
        </p:txBody>
      </p:sp>
      <p:pic>
        <p:nvPicPr>
          <p:cNvPr id="4098" name="Picture 2" descr="P:\24475749_12-8-2016 14.42.56\post em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91660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:\24475749_12-8-2016 14.42.56\post embo del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609850" cy="202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:\24475749_12-8-2016 14.42.56\portal post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1"/>
            <a:ext cx="2916607" cy="19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:\24475749_12-8-2016 14.42.56\portal post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721249"/>
            <a:ext cx="2743200" cy="15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:\24475749_12-8-2016 14.42.56\sma port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91223"/>
            <a:ext cx="2804147" cy="28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4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Early outcome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Doppler US immediately post embolization</a:t>
            </a:r>
          </a:p>
          <a:p>
            <a:pPr lvl="1"/>
            <a:r>
              <a:rPr lang="en-US" sz="2400" dirty="0" smtClean="0"/>
              <a:t>Restoration of </a:t>
            </a:r>
            <a:r>
              <a:rPr lang="en-US" sz="2400" dirty="0" err="1" smtClean="0"/>
              <a:t>hepatopetal</a:t>
            </a:r>
            <a:r>
              <a:rPr lang="en-US" sz="2400" dirty="0" smtClean="0"/>
              <a:t> flow in main, right, and left portal veins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low velocities in portal system</a:t>
            </a:r>
          </a:p>
          <a:p>
            <a:r>
              <a:rPr lang="en-US" sz="2800" dirty="0"/>
              <a:t>Doppler US day 4 post embolization</a:t>
            </a:r>
          </a:p>
          <a:p>
            <a:pPr lvl="1"/>
            <a:r>
              <a:rPr lang="en-US" sz="2400" dirty="0"/>
              <a:t>Continued </a:t>
            </a:r>
            <a:r>
              <a:rPr lang="en-US" sz="2400" dirty="0" err="1"/>
              <a:t>hepatopetal</a:t>
            </a:r>
            <a:r>
              <a:rPr lang="en-US" sz="2400" dirty="0"/>
              <a:t> flow </a:t>
            </a:r>
            <a:endParaRPr lang="en-US" sz="2400" dirty="0" smtClean="0"/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ncreased </a:t>
            </a:r>
            <a:r>
              <a:rPr lang="en-US" sz="2400" dirty="0"/>
              <a:t>velocities compared to day </a:t>
            </a:r>
            <a:r>
              <a:rPr lang="en-US" sz="2400" dirty="0" smtClean="0"/>
              <a:t>0</a:t>
            </a:r>
          </a:p>
          <a:p>
            <a:r>
              <a:rPr lang="en-US" sz="2800" dirty="0" smtClean="0"/>
              <a:t>Ascites resolved; peritoneal drain removed</a:t>
            </a:r>
          </a:p>
          <a:p>
            <a:r>
              <a:rPr lang="en-US" sz="2800" dirty="0" smtClean="0"/>
              <a:t>Patient discharged home day 5 post </a:t>
            </a:r>
            <a:r>
              <a:rPr lang="en-US" sz="2800" dirty="0" err="1" smtClean="0"/>
              <a:t>embo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5171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Portal Hypertension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Portal hypertension:</a:t>
            </a:r>
          </a:p>
          <a:p>
            <a:pPr lvl="1"/>
            <a:r>
              <a:rPr lang="en-US" sz="2400" dirty="0" smtClean="0"/>
              <a:t>Cirrhosis (in West) &gt; 90%</a:t>
            </a:r>
          </a:p>
          <a:p>
            <a:pPr lvl="1"/>
            <a:r>
              <a:rPr lang="en-US" sz="2400" dirty="0" smtClean="0"/>
              <a:t>Non-cirrhotic causes: </a:t>
            </a:r>
          </a:p>
          <a:p>
            <a:pPr lvl="2"/>
            <a:r>
              <a:rPr lang="en-US" sz="2000" dirty="0" err="1" smtClean="0"/>
              <a:t>Schistosomiasis</a:t>
            </a:r>
            <a:endParaRPr lang="en-US" sz="2000" dirty="0"/>
          </a:p>
          <a:p>
            <a:pPr lvl="2"/>
            <a:r>
              <a:rPr lang="en-US" sz="2000" dirty="0" smtClean="0"/>
              <a:t>Portal vein thrombosis</a:t>
            </a:r>
          </a:p>
          <a:p>
            <a:pPr lvl="2"/>
            <a:r>
              <a:rPr lang="en-US" sz="2000" dirty="0" smtClean="0"/>
              <a:t>Primary </a:t>
            </a:r>
            <a:r>
              <a:rPr lang="en-US" sz="2000" dirty="0" err="1" smtClean="0"/>
              <a:t>myelofibrosis</a:t>
            </a:r>
            <a:endParaRPr lang="en-US" sz="2000" dirty="0"/>
          </a:p>
          <a:p>
            <a:pPr lvl="2"/>
            <a:r>
              <a:rPr lang="en-US" sz="2000" dirty="0" smtClean="0"/>
              <a:t>IAPF (rare)</a:t>
            </a:r>
          </a:p>
          <a:p>
            <a:pPr marL="448056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026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Intrahepatic </a:t>
            </a:r>
            <a:r>
              <a:rPr lang="en-US" sz="3600" dirty="0" err="1" smtClean="0"/>
              <a:t>arterioportal</a:t>
            </a:r>
            <a:r>
              <a:rPr lang="en-US" sz="3600" dirty="0" smtClean="0"/>
              <a:t> fistula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IAPF </a:t>
            </a:r>
            <a:r>
              <a:rPr lang="en-US" sz="2800" dirty="0"/>
              <a:t>is </a:t>
            </a:r>
            <a:r>
              <a:rPr lang="en-US" sz="2800" dirty="0" smtClean="0"/>
              <a:t>typically iatrogenic:</a:t>
            </a:r>
          </a:p>
          <a:p>
            <a:pPr lvl="1"/>
            <a:r>
              <a:rPr lang="en-US" dirty="0"/>
              <a:t>Surgery</a:t>
            </a:r>
          </a:p>
          <a:p>
            <a:pPr lvl="1"/>
            <a:r>
              <a:rPr lang="en-US" dirty="0"/>
              <a:t>Biopsy</a:t>
            </a:r>
          </a:p>
          <a:p>
            <a:pPr lvl="1"/>
            <a:r>
              <a:rPr lang="en-US" dirty="0" err="1"/>
              <a:t>Transhepatic</a:t>
            </a:r>
            <a:r>
              <a:rPr lang="en-US" dirty="0"/>
              <a:t> </a:t>
            </a:r>
            <a:r>
              <a:rPr lang="en-US" dirty="0" smtClean="0"/>
              <a:t>intervention</a:t>
            </a:r>
            <a:endParaRPr lang="en-US" sz="28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sz="2800" dirty="0" smtClean="0"/>
              <a:t>Other </a:t>
            </a:r>
            <a:r>
              <a:rPr lang="en-US" sz="2800" dirty="0"/>
              <a:t>causes:</a:t>
            </a:r>
          </a:p>
          <a:p>
            <a:pPr lvl="1"/>
            <a:r>
              <a:rPr lang="en-US" dirty="0" smtClean="0"/>
              <a:t>Trauma</a:t>
            </a:r>
          </a:p>
          <a:p>
            <a:pPr lvl="1"/>
            <a:r>
              <a:rPr lang="en-US" dirty="0" smtClean="0"/>
              <a:t>Rupture of hepatic artery aneurysm</a:t>
            </a:r>
          </a:p>
          <a:p>
            <a:pPr lvl="2"/>
            <a:endParaRPr lang="en-US" sz="2200" dirty="0" smtClean="0"/>
          </a:p>
          <a:p>
            <a:pPr marL="749808" lvl="2" indent="0">
              <a:buNone/>
            </a:pPr>
            <a:endParaRPr lang="en-US" sz="22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898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Congenital IAPF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Congenital IAPF as cause of PHTN is </a:t>
            </a:r>
            <a:r>
              <a:rPr lang="en-US" sz="2800" u="sng" dirty="0" smtClean="0"/>
              <a:t>exceedingly</a:t>
            </a:r>
            <a:r>
              <a:rPr lang="en-US" sz="2800" dirty="0" smtClean="0"/>
              <a:t> rare</a:t>
            </a:r>
          </a:p>
          <a:p>
            <a:pPr lvl="1"/>
            <a:r>
              <a:rPr lang="en-US" sz="2400" dirty="0" smtClean="0"/>
              <a:t>As of 2015, only 39 cases reported in literature</a:t>
            </a:r>
          </a:p>
          <a:p>
            <a:pPr lvl="1"/>
            <a:r>
              <a:rPr lang="en-US" sz="2400" dirty="0" smtClean="0"/>
              <a:t>Patient presentation:</a:t>
            </a:r>
          </a:p>
          <a:p>
            <a:pPr lvl="2"/>
            <a:r>
              <a:rPr lang="en-US" sz="2000" dirty="0" smtClean="0"/>
              <a:t>Upper GI bleeding</a:t>
            </a:r>
          </a:p>
          <a:p>
            <a:pPr lvl="2"/>
            <a:r>
              <a:rPr lang="en-US" sz="2000" dirty="0" smtClean="0"/>
              <a:t>Hepatosplenomegaly</a:t>
            </a:r>
            <a:endParaRPr lang="en-US" sz="2000" dirty="0"/>
          </a:p>
          <a:p>
            <a:pPr lvl="2"/>
            <a:r>
              <a:rPr lang="en-US" sz="2000" dirty="0" smtClean="0"/>
              <a:t>Ascites</a:t>
            </a:r>
            <a:endParaRPr lang="en-US" sz="2000" dirty="0"/>
          </a:p>
          <a:p>
            <a:pPr lvl="2"/>
            <a:r>
              <a:rPr lang="en-US" sz="2000" dirty="0" smtClean="0"/>
              <a:t>Failure to thrive</a:t>
            </a:r>
          </a:p>
          <a:p>
            <a:pPr lvl="2"/>
            <a:r>
              <a:rPr lang="en-US" sz="2000" dirty="0" smtClean="0"/>
              <a:t>Protein losing </a:t>
            </a:r>
            <a:r>
              <a:rPr lang="en-US" sz="2000" dirty="0" err="1" smtClean="0"/>
              <a:t>enteropathy</a:t>
            </a:r>
            <a:endParaRPr lang="en-US" sz="2000" dirty="0"/>
          </a:p>
          <a:p>
            <a:pPr lvl="2"/>
            <a:r>
              <a:rPr lang="en-US" sz="2000" dirty="0" smtClean="0"/>
              <a:t>Chronic diarrhea / </a:t>
            </a:r>
            <a:r>
              <a:rPr lang="en-US" sz="2000" dirty="0" err="1" smtClean="0"/>
              <a:t>steatorrhea</a:t>
            </a:r>
            <a:endParaRPr lang="en-US" sz="2000" dirty="0" smtClean="0"/>
          </a:p>
          <a:p>
            <a:pPr lvl="2"/>
            <a:endParaRPr lang="en-US" sz="2200" dirty="0" smtClean="0"/>
          </a:p>
          <a:p>
            <a:pPr lvl="2"/>
            <a:endParaRPr lang="en-US" sz="2200" dirty="0" smtClean="0"/>
          </a:p>
          <a:p>
            <a:pPr marL="749808" lvl="2" indent="0">
              <a:buNone/>
            </a:pPr>
            <a:r>
              <a:rPr lang="en-US" sz="1400" dirty="0" smtClean="0"/>
              <a:t> </a:t>
            </a:r>
          </a:p>
          <a:p>
            <a:pPr marL="749808" lvl="2" indent="0">
              <a:buNone/>
            </a:pPr>
            <a:r>
              <a:rPr lang="en-US" sz="1400" dirty="0" smtClean="0"/>
              <a:t>Zhang et al. </a:t>
            </a:r>
            <a:r>
              <a:rPr lang="en-US" sz="1400" u="sng" dirty="0" smtClean="0"/>
              <a:t>World Journal of Gastroenterology </a:t>
            </a:r>
            <a:r>
              <a:rPr lang="en-US" sz="1400" dirty="0" smtClean="0"/>
              <a:t>2015 Feb 21; 21(7): 2229-2235</a:t>
            </a:r>
            <a:endParaRPr lang="en-US" dirty="0"/>
          </a:p>
          <a:p>
            <a:pPr marL="749808" lvl="2" indent="0">
              <a:buNone/>
            </a:pPr>
            <a:r>
              <a:rPr lang="en-US" sz="1400" dirty="0" smtClean="0"/>
              <a:t>Norton et al. </a:t>
            </a:r>
            <a:r>
              <a:rPr lang="en-US" sz="1400" u="sng" dirty="0" smtClean="0"/>
              <a:t>Journal of Pediatric Gastroenterology and Nutrition</a:t>
            </a:r>
            <a:r>
              <a:rPr lang="en-US" sz="1400" dirty="0" smtClean="0"/>
              <a:t> 2006 Aug 43(2): 248-255</a:t>
            </a:r>
          </a:p>
        </p:txBody>
      </p:sp>
    </p:spTree>
    <p:extLst>
      <p:ext uri="{BB962C8B-B14F-4D97-AF65-F5344CB8AC3E}">
        <p14:creationId xmlns:p14="http://schemas.microsoft.com/office/powerpoint/2010/main" val="167607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History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4-year-old female with history of:</a:t>
            </a:r>
          </a:p>
          <a:p>
            <a:pPr lvl="1"/>
            <a:r>
              <a:rPr lang="en-US" sz="2000" dirty="0"/>
              <a:t>Trisomy </a:t>
            </a:r>
            <a:r>
              <a:rPr lang="en-US" sz="2000" dirty="0" smtClean="0"/>
              <a:t>21</a:t>
            </a:r>
          </a:p>
          <a:p>
            <a:pPr lvl="1"/>
            <a:r>
              <a:rPr lang="en-US" sz="2000" dirty="0" smtClean="0"/>
              <a:t>Developmental delay</a:t>
            </a:r>
            <a:endParaRPr lang="en-US" sz="2000" dirty="0"/>
          </a:p>
          <a:p>
            <a:pPr lvl="1"/>
            <a:r>
              <a:rPr lang="en-US" sz="2000" dirty="0"/>
              <a:t>VSD</a:t>
            </a:r>
          </a:p>
          <a:p>
            <a:pPr lvl="1"/>
            <a:r>
              <a:rPr lang="en-US" sz="2000" dirty="0"/>
              <a:t>Conductive hearing loss</a:t>
            </a:r>
          </a:p>
          <a:p>
            <a:pPr lvl="1"/>
            <a:r>
              <a:rPr lang="en-US" sz="2000" dirty="0" smtClean="0"/>
              <a:t>Marked </a:t>
            </a:r>
            <a:r>
              <a:rPr lang="en-US" sz="2000" dirty="0" err="1"/>
              <a:t>h</a:t>
            </a:r>
            <a:r>
              <a:rPr lang="en-US" sz="2000" dirty="0" err="1" smtClean="0"/>
              <a:t>ypotonia</a:t>
            </a:r>
            <a:endParaRPr lang="en-US" sz="2000" dirty="0"/>
          </a:p>
          <a:p>
            <a:pPr lvl="1"/>
            <a:r>
              <a:rPr lang="en-US" sz="2000" dirty="0"/>
              <a:t>Multiple </a:t>
            </a:r>
            <a:r>
              <a:rPr lang="en-US" sz="2000" dirty="0" err="1"/>
              <a:t>ophalmologic</a:t>
            </a:r>
            <a:r>
              <a:rPr lang="en-US" sz="2000" dirty="0"/>
              <a:t>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1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Presentation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Abdominal distention</a:t>
            </a:r>
          </a:p>
          <a:p>
            <a:r>
              <a:rPr lang="en-US" sz="2800" dirty="0" smtClean="0"/>
              <a:t>Elevated LFTs</a:t>
            </a:r>
          </a:p>
          <a:p>
            <a:r>
              <a:rPr lang="en-US" sz="2800" dirty="0" smtClean="0"/>
              <a:t>Pancytopenia</a:t>
            </a:r>
          </a:p>
          <a:p>
            <a:pPr marL="36576" indent="0">
              <a:buNone/>
            </a:pPr>
            <a:endParaRPr lang="en-US" sz="2800" dirty="0" smtClean="0"/>
          </a:p>
          <a:p>
            <a:pPr marL="36576" indent="0">
              <a:buNone/>
            </a:pPr>
            <a:r>
              <a:rPr lang="en-US" sz="2800" dirty="0" smtClean="0"/>
              <a:t>Ultrasound ordered</a:t>
            </a:r>
          </a:p>
        </p:txBody>
      </p:sp>
    </p:spTree>
    <p:extLst>
      <p:ext uri="{BB962C8B-B14F-4D97-AF65-F5344CB8AC3E}">
        <p14:creationId xmlns:p14="http://schemas.microsoft.com/office/powerpoint/2010/main" val="386856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Presentation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Ultrasound:</a:t>
            </a:r>
          </a:p>
          <a:p>
            <a:pPr lvl="1"/>
            <a:r>
              <a:rPr lang="en-US" sz="2400" dirty="0" smtClean="0"/>
              <a:t>Liver mass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ortal vein poorly seen (question thrombosis)</a:t>
            </a:r>
          </a:p>
          <a:p>
            <a:pPr lvl="1"/>
            <a:r>
              <a:rPr lang="en-US" sz="2400" dirty="0" smtClean="0"/>
              <a:t>Ascites</a:t>
            </a:r>
          </a:p>
          <a:p>
            <a:pPr lvl="1"/>
            <a:r>
              <a:rPr lang="en-US" sz="2400" dirty="0" smtClean="0"/>
              <a:t>Hepatosplenomegaly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66042"/>
            <a:ext cx="4691418" cy="35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Workup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Next step?</a:t>
            </a:r>
          </a:p>
          <a:p>
            <a:pPr lvl="1"/>
            <a:r>
              <a:rPr lang="en-US" sz="2400" dirty="0" smtClean="0"/>
              <a:t>Diagnostic paracentesis</a:t>
            </a:r>
          </a:p>
          <a:p>
            <a:pPr lvl="1"/>
            <a:r>
              <a:rPr lang="en-US" sz="2400" dirty="0" smtClean="0"/>
              <a:t>Liver mass biopsy</a:t>
            </a:r>
          </a:p>
          <a:p>
            <a:pPr lvl="1"/>
            <a:r>
              <a:rPr lang="en-US" sz="2400" dirty="0" smtClean="0"/>
              <a:t>CT</a:t>
            </a:r>
          </a:p>
          <a:p>
            <a:pPr lvl="1"/>
            <a:r>
              <a:rPr lang="en-US" sz="2400" dirty="0" smtClean="0"/>
              <a:t>MRI</a:t>
            </a:r>
          </a:p>
        </p:txBody>
      </p:sp>
    </p:spTree>
    <p:extLst>
      <p:ext uri="{BB962C8B-B14F-4D97-AF65-F5344CB8AC3E}">
        <p14:creationId xmlns:p14="http://schemas.microsoft.com/office/powerpoint/2010/main" val="125509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Workup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MRI:</a:t>
            </a:r>
          </a:p>
          <a:p>
            <a:pPr lvl="1"/>
            <a:r>
              <a:rPr lang="en-US" sz="2400" dirty="0" smtClean="0"/>
              <a:t>Liver mass </a:t>
            </a:r>
          </a:p>
          <a:p>
            <a:pPr lvl="2"/>
            <a:r>
              <a:rPr lang="en-US" sz="2200" dirty="0"/>
              <a:t>Takes up and retains </a:t>
            </a:r>
            <a:r>
              <a:rPr lang="en-US" sz="2200" dirty="0" err="1"/>
              <a:t>Eovist</a:t>
            </a:r>
            <a:endParaRPr lang="en-US" sz="2200" dirty="0"/>
          </a:p>
          <a:p>
            <a:pPr lvl="2"/>
            <a:r>
              <a:rPr lang="en-US" sz="2200" dirty="0"/>
              <a:t>FNH favored over </a:t>
            </a:r>
            <a:r>
              <a:rPr lang="en-US" sz="2200" dirty="0" smtClean="0"/>
              <a:t>adenoma</a:t>
            </a:r>
            <a:endParaRPr lang="en-US" sz="2400" dirty="0" smtClean="0"/>
          </a:p>
          <a:p>
            <a:pPr lvl="1"/>
            <a:r>
              <a:rPr lang="en-US" sz="2400" dirty="0" smtClean="0"/>
              <a:t>Diffuse lymphadenopathy (not shown)</a:t>
            </a:r>
          </a:p>
          <a:p>
            <a:pPr marL="448056" lvl="1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" y="3897471"/>
            <a:ext cx="3404959" cy="277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37343"/>
            <a:ext cx="4152900" cy="22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Workup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MRI:</a:t>
            </a:r>
          </a:p>
          <a:p>
            <a:pPr lvl="1"/>
            <a:r>
              <a:rPr lang="en-US" sz="2400" dirty="0" smtClean="0"/>
              <a:t>Tortuous vessels, particularly left lobe</a:t>
            </a:r>
          </a:p>
          <a:p>
            <a:pPr lvl="2"/>
            <a:r>
              <a:rPr lang="en-US" sz="2200" dirty="0" smtClean="0"/>
              <a:t>Cavernous transformation portal vein?</a:t>
            </a:r>
          </a:p>
          <a:p>
            <a:pPr lvl="2"/>
            <a:r>
              <a:rPr lang="en-US" sz="2200" dirty="0" smtClean="0"/>
              <a:t>Formation of </a:t>
            </a:r>
            <a:r>
              <a:rPr lang="en-US" sz="2200" dirty="0" err="1" smtClean="0"/>
              <a:t>perigastric</a:t>
            </a:r>
            <a:r>
              <a:rPr lang="en-US" sz="2200" dirty="0" smtClean="0"/>
              <a:t> varices?</a:t>
            </a:r>
          </a:p>
          <a:p>
            <a:pPr lvl="1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800"/>
            <a:ext cx="2695574" cy="216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4114800"/>
            <a:ext cx="2657475" cy="216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4114132"/>
            <a:ext cx="3021932" cy="21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4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Workup summary so far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Liver mass</a:t>
            </a:r>
          </a:p>
          <a:p>
            <a:r>
              <a:rPr lang="en-US" sz="2800" dirty="0" smtClean="0"/>
              <a:t>Diffuse lymphadenopathy</a:t>
            </a:r>
          </a:p>
          <a:p>
            <a:r>
              <a:rPr lang="en-US" sz="2800" dirty="0" smtClean="0"/>
              <a:t>Possible cavernous transformation portal vein</a:t>
            </a:r>
          </a:p>
          <a:p>
            <a:r>
              <a:rPr lang="en-US" sz="2800" dirty="0" smtClean="0"/>
              <a:t>Stigmata of portal hypertension</a:t>
            </a:r>
          </a:p>
          <a:p>
            <a:pPr lvl="1"/>
            <a:r>
              <a:rPr lang="en-US" sz="2400" dirty="0" smtClean="0"/>
              <a:t>Hepatosplenomegaly</a:t>
            </a:r>
          </a:p>
          <a:p>
            <a:pPr lvl="1"/>
            <a:r>
              <a:rPr lang="en-US" sz="2400" dirty="0" smtClean="0"/>
              <a:t>Ascites</a:t>
            </a:r>
          </a:p>
          <a:p>
            <a:pPr lvl="1"/>
            <a:r>
              <a:rPr lang="en-US" sz="2400" dirty="0" smtClean="0"/>
              <a:t>Esophageal varices (found on EGD)</a:t>
            </a:r>
          </a:p>
          <a:p>
            <a:pPr marL="448056" lvl="1" indent="0">
              <a:buNone/>
            </a:pPr>
            <a:endParaRPr lang="en-US" sz="2400" dirty="0"/>
          </a:p>
          <a:p>
            <a:pPr marL="448056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7744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Workup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CT:</a:t>
            </a:r>
          </a:p>
          <a:p>
            <a:pPr lvl="1"/>
            <a:r>
              <a:rPr lang="en-US" sz="2400" dirty="0" smtClean="0"/>
              <a:t>Left portal vein larger than main portal vein</a:t>
            </a:r>
          </a:p>
          <a:p>
            <a:pPr lvl="1"/>
            <a:r>
              <a:rPr lang="en-US" sz="2400" dirty="0" smtClean="0"/>
              <a:t>Diminutive right portal vein</a:t>
            </a:r>
          </a:p>
          <a:p>
            <a:pPr lvl="1"/>
            <a:r>
              <a:rPr lang="en-US" sz="2400" dirty="0" smtClean="0"/>
              <a:t>Prominent variceal vessels left lobe</a:t>
            </a:r>
          </a:p>
          <a:p>
            <a:pPr lvl="2"/>
            <a:r>
              <a:rPr lang="en-US" sz="2000" dirty="0" smtClean="0"/>
              <a:t>Appeared to be contiguous with left portal vein</a:t>
            </a:r>
          </a:p>
          <a:p>
            <a:pPr lvl="1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95775"/>
            <a:ext cx="2709962" cy="202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295775"/>
            <a:ext cx="2593031" cy="202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95775"/>
            <a:ext cx="2709862" cy="20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0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841</TotalTime>
  <Words>425</Words>
  <Application>Microsoft Macintosh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NESIR case presentation</vt:lpstr>
      <vt:lpstr>History</vt:lpstr>
      <vt:lpstr>Presentation </vt:lpstr>
      <vt:lpstr>Presentation </vt:lpstr>
      <vt:lpstr>Workup </vt:lpstr>
      <vt:lpstr>Workup </vt:lpstr>
      <vt:lpstr>Workup </vt:lpstr>
      <vt:lpstr>Workup summary so far </vt:lpstr>
      <vt:lpstr>Workup </vt:lpstr>
      <vt:lpstr>Workup </vt:lpstr>
      <vt:lpstr>Workup </vt:lpstr>
      <vt:lpstr>Workup </vt:lpstr>
      <vt:lpstr>Diagnosis </vt:lpstr>
      <vt:lpstr>Treatment </vt:lpstr>
      <vt:lpstr>Treatment </vt:lpstr>
      <vt:lpstr>Early outcome </vt:lpstr>
      <vt:lpstr>Portal Hypertension </vt:lpstr>
      <vt:lpstr>Intrahepatic arterioportal fistula </vt:lpstr>
      <vt:lpstr>Congenital IAPF </vt:lpstr>
    </vt:vector>
  </TitlesOfParts>
  <Company>Children's Hospital, Boston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 M&amp;M Conference</dc:title>
  <dc:creator>Dillon, Brian</dc:creator>
  <cp:lastModifiedBy>Raul Uppot</cp:lastModifiedBy>
  <cp:revision>87</cp:revision>
  <dcterms:created xsi:type="dcterms:W3CDTF">2013-05-02T17:27:08Z</dcterms:created>
  <dcterms:modified xsi:type="dcterms:W3CDTF">2017-01-09T17:21:00Z</dcterms:modified>
</cp:coreProperties>
</file>