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sldIdLst>
    <p:sldId id="256" r:id="rId2"/>
    <p:sldId id="257" r:id="rId3"/>
    <p:sldId id="258" r:id="rId4"/>
    <p:sldId id="264" r:id="rId5"/>
    <p:sldId id="263" r:id="rId6"/>
    <p:sldId id="268" r:id="rId7"/>
    <p:sldId id="269" r:id="rId8"/>
    <p:sldId id="279" r:id="rId9"/>
    <p:sldId id="276" r:id="rId10"/>
    <p:sldId id="267" r:id="rId11"/>
    <p:sldId id="259" r:id="rId12"/>
    <p:sldId id="270" r:id="rId13"/>
    <p:sldId id="271" r:id="rId14"/>
    <p:sldId id="272" r:id="rId15"/>
    <p:sldId id="273" r:id="rId16"/>
    <p:sldId id="260" r:id="rId17"/>
    <p:sldId id="274" r:id="rId18"/>
    <p:sldId id="261" r:id="rId19"/>
    <p:sldId id="275" r:id="rId20"/>
    <p:sldId id="266" r:id="rId21"/>
    <p:sldId id="262" r:id="rId22"/>
    <p:sldId id="26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101" d="100"/>
          <a:sy n="101" d="100"/>
        </p:scale>
        <p:origin x="-41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DF301-7A45-4DBE-954F-71B16C1CC4C5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8345D-E062-426A-9451-9F01A658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Attempted </a:t>
            </a:r>
            <a:r>
              <a:rPr lang="en-US" dirty="0" err="1" smtClean="0"/>
              <a:t>cannulation</a:t>
            </a:r>
            <a:r>
              <a:rPr lang="en-US" dirty="0" smtClean="0"/>
              <a:t> of TD in the abdomen/cisterna </a:t>
            </a:r>
            <a:r>
              <a:rPr lang="en-US" dirty="0" err="1" smtClean="0"/>
              <a:t>chyli</a:t>
            </a:r>
            <a:r>
              <a:rPr lang="en-US" dirty="0" smtClean="0"/>
              <a:t> with a 22 G </a:t>
            </a:r>
            <a:r>
              <a:rPr lang="en-US" dirty="0" err="1" smtClean="0"/>
              <a:t>chiba</a:t>
            </a:r>
            <a:r>
              <a:rPr lang="en-US" dirty="0" smtClean="0"/>
              <a:t> needle with passage of a 0.018 in wire into the mid chest, but passage of 2.3 F catheter over the wire and contrast injection indicated contrast in retroperitoneal /posterior </a:t>
            </a:r>
            <a:r>
              <a:rPr lang="en-US" dirty="0" err="1" smtClean="0"/>
              <a:t>mediastinal</a:t>
            </a:r>
            <a:r>
              <a:rPr lang="en-US" dirty="0" smtClean="0"/>
              <a:t> tissues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8345D-E062-426A-9451-9F01A65825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Filling of collaterals from the lateral aspect of the </a:t>
            </a:r>
            <a:r>
              <a:rPr lang="en-US" dirty="0" err="1" smtClean="0"/>
              <a:t>subclavian</a:t>
            </a:r>
            <a:r>
              <a:rPr lang="en-US" dirty="0" smtClean="0"/>
              <a:t> vein lateral to the area of stenosis and good runoff within the brachiocephalic vein centrally. However, the filling defect previously noted at the level of the IJ and </a:t>
            </a:r>
            <a:r>
              <a:rPr lang="en-US" dirty="0" err="1" smtClean="0"/>
              <a:t>subclavian</a:t>
            </a:r>
            <a:r>
              <a:rPr lang="en-US" dirty="0" smtClean="0"/>
              <a:t> venous confluences suggestive of clot persists.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8345D-E062-426A-9451-9F01A65825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889C0C-D6F0-4341-A076-D8FEF491471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DF88E8-B799-43A6-B1CC-0E13360E9C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otcFMIRo28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Sudhen B. Desai, MD</a:t>
            </a:r>
          </a:p>
          <a:p>
            <a:r>
              <a:rPr lang="en-US" dirty="0" smtClean="0"/>
              <a:t>Fellow, Pediatric Interventional Radiology</a:t>
            </a:r>
          </a:p>
          <a:p>
            <a:r>
              <a:rPr lang="en-US" dirty="0" smtClean="0"/>
              <a:t>Boston Children’s Hospital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 of </a:t>
            </a:r>
            <a:r>
              <a:rPr lang="en-US" dirty="0" err="1" smtClean="0"/>
              <a:t>Chylothorax</a:t>
            </a:r>
            <a:r>
              <a:rPr lang="en-US" dirty="0" smtClean="0"/>
              <a:t> after Central Venous Thrombolysis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7213" y="5410200"/>
            <a:ext cx="8029575" cy="1238250"/>
            <a:chOff x="609600" y="5410200"/>
            <a:chExt cx="8029575" cy="1238250"/>
          </a:xfrm>
        </p:grpSpPr>
        <p:pic>
          <p:nvPicPr>
            <p:cNvPr id="4" name="Picture 6" descr="http://www.childrenshospital.org/newenglandconsortium/images/CH%20log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410200"/>
              <a:ext cx="10033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http://brighamrad.harvard.edu/fire/images/hmslogo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5410200"/>
              <a:ext cx="86677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207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Venogram</a:t>
            </a:r>
            <a:r>
              <a:rPr lang="en-US" dirty="0" smtClean="0"/>
              <a:t>/</a:t>
            </a:r>
            <a:r>
              <a:rPr lang="en-US" dirty="0" err="1" smtClean="0"/>
              <a:t>Lymphangiogram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868680" lvl="3" indent="0">
              <a:buNone/>
            </a:pPr>
            <a:endParaRPr lang="en-US" sz="4000" dirty="0" smtClean="0"/>
          </a:p>
          <a:p>
            <a:pPr lvl="1"/>
            <a:endParaRPr lang="en-US" sz="4000" dirty="0"/>
          </a:p>
          <a:p>
            <a:pPr lvl="1"/>
            <a:r>
              <a:rPr lang="en-US" sz="4000" dirty="0" smtClean="0"/>
              <a:t>Query </a:t>
            </a:r>
            <a:r>
              <a:rPr lang="en-US" sz="4000" dirty="0"/>
              <a:t>lymphatic </a:t>
            </a:r>
            <a:r>
              <a:rPr lang="en-US" sz="4000" dirty="0" smtClean="0"/>
              <a:t>obstruction/hypertension</a:t>
            </a:r>
          </a:p>
        </p:txBody>
      </p:sp>
    </p:spTree>
    <p:extLst>
      <p:ext uri="{BB962C8B-B14F-4D97-AF65-F5344CB8AC3E}">
        <p14:creationId xmlns:p14="http://schemas.microsoft.com/office/powerpoint/2010/main" val="415440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of Thrombolysis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10/10/16  - Left </a:t>
            </a:r>
            <a:r>
              <a:rPr lang="en-US" dirty="0"/>
              <a:t>upper extremity and central venography, wire recanalization of central occlusion, </a:t>
            </a:r>
            <a:r>
              <a:rPr lang="en-US" dirty="0" smtClean="0"/>
              <a:t>initiation </a:t>
            </a:r>
            <a:r>
              <a:rPr lang="en-US" dirty="0"/>
              <a:t>of </a:t>
            </a:r>
            <a:r>
              <a:rPr lang="en-US" dirty="0" smtClean="0"/>
              <a:t>catheter-directed thrombolysis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Catheter-Directed Thrombolysis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17081" r="16023" b="8872"/>
          <a:stretch/>
        </p:blipFill>
        <p:spPr bwMode="auto">
          <a:xfrm>
            <a:off x="228600" y="1295400"/>
            <a:ext cx="5388244" cy="528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209800"/>
            <a:ext cx="243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Cardiologists </a:t>
            </a:r>
            <a:r>
              <a:rPr lang="en-US" dirty="0" smtClean="0"/>
              <a:t>placed </a:t>
            </a:r>
            <a:r>
              <a:rPr lang="en-US" dirty="0"/>
              <a:t>SVC stent, failed cross into SCV from below</a:t>
            </a:r>
          </a:p>
          <a:p>
            <a:endParaRPr lang="en-US" dirty="0"/>
          </a:p>
          <a:p>
            <a:r>
              <a:rPr lang="en-US" dirty="0"/>
              <a:t>10/6/16 – SVC gradient of 6 mm Hg</a:t>
            </a:r>
          </a:p>
          <a:p>
            <a:endParaRPr lang="en-US" dirty="0"/>
          </a:p>
          <a:p>
            <a:r>
              <a:rPr lang="en-US" dirty="0"/>
              <a:t>10/25/16 – No SVC gradient on follow-up catheterization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7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Catheter-Directed Thrombolysis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2" b="7969"/>
          <a:stretch/>
        </p:blipFill>
        <p:spPr bwMode="auto">
          <a:xfrm>
            <a:off x="3048000" y="1447800"/>
            <a:ext cx="5715000" cy="486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8194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LUE Venography from brachial vein injection</a:t>
            </a:r>
          </a:p>
          <a:p>
            <a:endParaRPr lang="en-US" dirty="0"/>
          </a:p>
          <a:p>
            <a:r>
              <a:rPr lang="en-US" dirty="0" smtClean="0"/>
              <a:t>Diminutive subclavian and LBCV fill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2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Catheter-Directed Thrombolysis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6172" r="30721" b="20471"/>
          <a:stretch/>
        </p:blipFill>
        <p:spPr bwMode="auto">
          <a:xfrm>
            <a:off x="1712563" y="1447800"/>
            <a:ext cx="5718875" cy="520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13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Catheter-Directed Thrombolysis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1023" r="5296" b="12686"/>
          <a:stretch/>
        </p:blipFill>
        <p:spPr bwMode="auto">
          <a:xfrm>
            <a:off x="1447800" y="1447800"/>
            <a:ext cx="6248400" cy="525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6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CDT Day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10/11/2016 - Left </a:t>
            </a:r>
            <a:r>
              <a:rPr lang="en-US" dirty="0"/>
              <a:t>upper extremity/central </a:t>
            </a:r>
            <a:r>
              <a:rPr lang="en-US" dirty="0" smtClean="0"/>
              <a:t>venography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UniFuse</a:t>
            </a:r>
            <a:r>
              <a:rPr lang="en-US" dirty="0" smtClean="0"/>
              <a:t> catheter injected with </a:t>
            </a:r>
            <a:r>
              <a:rPr lang="en-US" dirty="0"/>
              <a:t>tip </a:t>
            </a:r>
            <a:r>
              <a:rPr lang="en-US" dirty="0" err="1"/>
              <a:t>occluder</a:t>
            </a:r>
            <a:r>
              <a:rPr lang="en-US" dirty="0"/>
              <a:t> in place. </a:t>
            </a:r>
          </a:p>
          <a:p>
            <a:endParaRPr lang="en-US" dirty="0" smtClean="0"/>
          </a:p>
          <a:p>
            <a:r>
              <a:rPr lang="en-US" dirty="0" smtClean="0"/>
              <a:t>Continued </a:t>
            </a:r>
            <a:r>
              <a:rPr lang="en-US" dirty="0"/>
              <a:t>pharmacologic </a:t>
            </a:r>
            <a:r>
              <a:rPr lang="en-US" dirty="0" smtClean="0"/>
              <a:t>(weight-based </a:t>
            </a:r>
            <a:r>
              <a:rPr lang="en-US" dirty="0" err="1" smtClean="0"/>
              <a:t>tPA</a:t>
            </a:r>
            <a:r>
              <a:rPr lang="en-US" dirty="0" smtClean="0"/>
              <a:t>) thrombolysis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2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Catheter-Directed Thrombolysis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4" b="24444"/>
          <a:stretch/>
        </p:blipFill>
        <p:spPr bwMode="auto">
          <a:xfrm>
            <a:off x="952500" y="1752600"/>
            <a:ext cx="7239000" cy="425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CDT Day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10/12/16 - Left </a:t>
            </a:r>
            <a:r>
              <a:rPr lang="en-US" dirty="0"/>
              <a:t>upper extremity/central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Interval </a:t>
            </a:r>
            <a:r>
              <a:rPr lang="en-US" dirty="0"/>
              <a:t>resolution of </a:t>
            </a:r>
            <a:r>
              <a:rPr lang="en-US" dirty="0" err="1" smtClean="0"/>
              <a:t>subacute</a:t>
            </a:r>
            <a:r>
              <a:rPr lang="en-US" dirty="0" smtClean="0"/>
              <a:t> </a:t>
            </a:r>
            <a:r>
              <a:rPr lang="en-US" dirty="0"/>
              <a:t>thrombus at the junction of the left IJ and chronically </a:t>
            </a:r>
            <a:r>
              <a:rPr lang="en-US" dirty="0" err="1"/>
              <a:t>stenosed</a:t>
            </a:r>
            <a:r>
              <a:rPr lang="en-US" dirty="0"/>
              <a:t> </a:t>
            </a:r>
            <a:r>
              <a:rPr lang="en-US" dirty="0" smtClean="0"/>
              <a:t>medial left </a:t>
            </a:r>
            <a:r>
              <a:rPr lang="en-US" dirty="0" err="1"/>
              <a:t>subclavian</a:t>
            </a:r>
            <a:r>
              <a:rPr lang="en-US" dirty="0"/>
              <a:t> </a:t>
            </a:r>
            <a:r>
              <a:rPr lang="en-US" dirty="0" smtClean="0"/>
              <a:t>vein. </a:t>
            </a:r>
          </a:p>
          <a:p>
            <a:endParaRPr lang="en-US" dirty="0" smtClean="0"/>
          </a:p>
          <a:p>
            <a:r>
              <a:rPr lang="en-US" dirty="0" smtClean="0"/>
              <a:t>No angioplasty performed (avoid introducing clot into orifice)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1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Catheter-Directed Thrombolysis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" b="10619"/>
          <a:stretch/>
        </p:blipFill>
        <p:spPr bwMode="auto">
          <a:xfrm>
            <a:off x="1699909" y="1447800"/>
            <a:ext cx="5744181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2M DCM secondary to late </a:t>
            </a:r>
            <a:r>
              <a:rPr lang="en-US" dirty="0"/>
              <a:t>repair of </a:t>
            </a:r>
            <a:r>
              <a:rPr lang="en-US" dirty="0" smtClean="0"/>
              <a:t>VSD</a:t>
            </a:r>
          </a:p>
          <a:p>
            <a:r>
              <a:rPr lang="en-US" dirty="0"/>
              <a:t>A</a:t>
            </a:r>
            <a:r>
              <a:rPr lang="en-US" dirty="0" smtClean="0"/>
              <a:t>fternoon 6/26/16 - fussy </a:t>
            </a:r>
            <a:r>
              <a:rPr lang="en-US" dirty="0"/>
              <a:t>and </a:t>
            </a:r>
            <a:r>
              <a:rPr lang="en-US" dirty="0" smtClean="0"/>
              <a:t>uncomfortable</a:t>
            </a:r>
          </a:p>
          <a:p>
            <a:r>
              <a:rPr lang="en-US" dirty="0" smtClean="0"/>
              <a:t>6/27/16 AM, awoke </a:t>
            </a:r>
            <a:r>
              <a:rPr lang="en-US" dirty="0"/>
              <a:t>and had a bottle, </a:t>
            </a:r>
            <a:r>
              <a:rPr lang="en-US" dirty="0" smtClean="0"/>
              <a:t>subsequently </a:t>
            </a:r>
            <a:r>
              <a:rPr lang="en-US" dirty="0"/>
              <a:t>vomited and became </a:t>
            </a:r>
            <a:r>
              <a:rPr lang="en-US" dirty="0" smtClean="0"/>
              <a:t>unresponsive</a:t>
            </a:r>
          </a:p>
          <a:p>
            <a:r>
              <a:rPr lang="en-US" dirty="0" smtClean="0"/>
              <a:t>Father </a:t>
            </a:r>
            <a:r>
              <a:rPr lang="en-US" dirty="0"/>
              <a:t>gave </a:t>
            </a:r>
            <a:r>
              <a:rPr lang="en-US" dirty="0" smtClean="0"/>
              <a:t>rescue </a:t>
            </a:r>
            <a:r>
              <a:rPr lang="en-US" dirty="0"/>
              <a:t>breaths with return of </a:t>
            </a:r>
            <a:r>
              <a:rPr lang="en-US" dirty="0" smtClean="0"/>
              <a:t>consciousness</a:t>
            </a:r>
          </a:p>
          <a:p>
            <a:r>
              <a:rPr lang="en-US" dirty="0" smtClean="0"/>
              <a:t>Taken to local hospital and then transferred to BCH in </a:t>
            </a:r>
            <a:r>
              <a:rPr lang="en-US" dirty="0"/>
              <a:t>cardiogenic </a:t>
            </a:r>
            <a:r>
              <a:rPr lang="en-US" dirty="0" smtClean="0"/>
              <a:t>shock.  </a:t>
            </a:r>
          </a:p>
          <a:p>
            <a:r>
              <a:rPr lang="en-US" dirty="0" smtClean="0"/>
              <a:t>Arrested, </a:t>
            </a:r>
            <a:r>
              <a:rPr lang="en-US" dirty="0"/>
              <a:t>onto ECMO </a:t>
            </a:r>
            <a:r>
              <a:rPr lang="en-US" dirty="0" smtClean="0"/>
              <a:t>6/27/16</a:t>
            </a:r>
          </a:p>
        </p:txBody>
      </p:sp>
    </p:spTree>
    <p:extLst>
      <p:ext uri="{BB962C8B-B14F-4D97-AF65-F5344CB8AC3E}">
        <p14:creationId xmlns:p14="http://schemas.microsoft.com/office/powerpoint/2010/main" val="267077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Pre-/Post- Outputs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0693146"/>
              </p:ext>
            </p:extLst>
          </p:nvPr>
        </p:nvGraphicFramePr>
        <p:xfrm>
          <a:off x="914400" y="1447800"/>
          <a:ext cx="7772400" cy="43441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86000"/>
                <a:gridCol w="1905000"/>
                <a:gridCol w="1638300"/>
                <a:gridCol w="1943100"/>
              </a:tblGrid>
              <a:tr h="639332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 Chest Tube (mL)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 Chest</a:t>
                      </a:r>
                      <a:r>
                        <a:rPr lang="en-US" baseline="0" dirty="0" smtClean="0"/>
                        <a:t> Tube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(mL)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 Output(mL)</a:t>
                      </a:r>
                    </a:p>
                    <a:p>
                      <a:endParaRPr lang="en-US" dirty="0"/>
                    </a:p>
                  </a:txBody>
                  <a:tcPr marL="86360" marR="86360"/>
                </a:tc>
              </a:tr>
              <a:tr h="370407">
                <a:tc>
                  <a:txBody>
                    <a:bodyPr/>
                    <a:lstStyle/>
                    <a:p>
                      <a:r>
                        <a:rPr lang="en-US" dirty="0" smtClean="0"/>
                        <a:t>10/5 - </a:t>
                      </a:r>
                      <a:r>
                        <a:rPr lang="en-US" dirty="0" err="1" smtClean="0"/>
                        <a:t>Lymphangiogram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 marL="86360" marR="86360"/>
                </a:tc>
              </a:tr>
              <a:tr h="370407">
                <a:tc>
                  <a:txBody>
                    <a:bodyPr/>
                    <a:lstStyle/>
                    <a:p>
                      <a:r>
                        <a:rPr lang="en-US" dirty="0" smtClean="0"/>
                        <a:t>10/6 – SVC Stent Placed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625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880</a:t>
                      </a:r>
                      <a:endParaRPr lang="en-US" dirty="0"/>
                    </a:p>
                  </a:txBody>
                  <a:tcPr marL="86360" marR="86360"/>
                </a:tc>
              </a:tr>
              <a:tr h="370407">
                <a:tc>
                  <a:txBody>
                    <a:bodyPr/>
                    <a:lstStyle/>
                    <a:p>
                      <a:r>
                        <a:rPr lang="en-US" dirty="0" smtClean="0"/>
                        <a:t>10/7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 marL="86360" marR="86360"/>
                </a:tc>
              </a:tr>
              <a:tr h="370407">
                <a:tc>
                  <a:txBody>
                    <a:bodyPr/>
                    <a:lstStyle/>
                    <a:p>
                      <a:r>
                        <a:rPr lang="en-US" dirty="0" smtClean="0"/>
                        <a:t>10/8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</a:t>
                      </a:r>
                      <a:endParaRPr lang="en-US" dirty="0"/>
                    </a:p>
                  </a:txBody>
                  <a:tcPr marL="86360" marR="86360"/>
                </a:tc>
              </a:tr>
              <a:tr h="370407">
                <a:tc>
                  <a:txBody>
                    <a:bodyPr/>
                    <a:lstStyle/>
                    <a:p>
                      <a:r>
                        <a:rPr lang="en-US" dirty="0" smtClean="0"/>
                        <a:t>10/9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364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734</a:t>
                      </a:r>
                      <a:endParaRPr lang="en-US" dirty="0"/>
                    </a:p>
                  </a:txBody>
                  <a:tcPr marL="86360" marR="86360"/>
                </a:tc>
              </a:tr>
              <a:tr h="3704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10/10 –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Day#1 CDT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220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6360" marR="86360"/>
                </a:tc>
              </a:tr>
              <a:tr h="370407">
                <a:tc>
                  <a:txBody>
                    <a:bodyPr/>
                    <a:lstStyle/>
                    <a:p>
                      <a:r>
                        <a:rPr lang="en-US" dirty="0" smtClean="0"/>
                        <a:t>10/11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 marL="86360" marR="86360"/>
                </a:tc>
              </a:tr>
              <a:tr h="370407">
                <a:tc>
                  <a:txBody>
                    <a:bodyPr/>
                    <a:lstStyle/>
                    <a:p>
                      <a:r>
                        <a:rPr lang="en-US" dirty="0" smtClean="0"/>
                        <a:t>10/12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 marL="86360" marR="86360"/>
                </a:tc>
              </a:tr>
              <a:tr h="370407">
                <a:tc>
                  <a:txBody>
                    <a:bodyPr/>
                    <a:lstStyle/>
                    <a:p>
                      <a:r>
                        <a:rPr lang="en-US" dirty="0" smtClean="0"/>
                        <a:t>10/13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D/C’D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86360" marR="86360"/>
                </a:tc>
              </a:tr>
              <a:tr h="370407">
                <a:tc>
                  <a:txBody>
                    <a:bodyPr/>
                    <a:lstStyle/>
                    <a:p>
                      <a:r>
                        <a:rPr lang="en-US" dirty="0" smtClean="0"/>
                        <a:t>10/14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– D/C’D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marL="86360" marR="863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83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Clinical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Protracted CICU course but eventually discharged to floor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reaccumulation</a:t>
            </a:r>
            <a:r>
              <a:rPr lang="en-US" dirty="0" smtClean="0"/>
              <a:t> of pleural fluid/</a:t>
            </a:r>
            <a:r>
              <a:rPr lang="en-US" dirty="0" err="1" smtClean="0"/>
              <a:t>chylothorax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Tolerating enteral feed advancement</a:t>
            </a:r>
          </a:p>
          <a:p>
            <a:endParaRPr lang="en-US" dirty="0" smtClean="0"/>
          </a:p>
          <a:p>
            <a:r>
              <a:rPr lang="en-US" dirty="0" smtClean="0"/>
              <a:t>Being treated with therapeutic </a:t>
            </a:r>
            <a:r>
              <a:rPr lang="en-US" dirty="0" err="1" smtClean="0"/>
              <a:t>lovenox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JVIR 2004; 15:511-515 (Case report)</a:t>
            </a:r>
          </a:p>
        </p:txBody>
      </p:sp>
    </p:spTree>
    <p:extLst>
      <p:ext uri="{BB962C8B-B14F-4D97-AF65-F5344CB8AC3E}">
        <p14:creationId xmlns:p14="http://schemas.microsoft.com/office/powerpoint/2010/main" val="178901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Why we need to preserve an allograft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5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Alabi</a:t>
            </a:r>
            <a:r>
              <a:rPr lang="en-US" dirty="0"/>
              <a:t>, </a:t>
            </a:r>
            <a:r>
              <a:rPr lang="en-US" dirty="0" err="1"/>
              <a:t>Oluwasegun</a:t>
            </a:r>
            <a:r>
              <a:rPr lang="en-US" dirty="0"/>
              <a:t> 4841406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4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IR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8/26/16 - IR first involved with exchange of pigtail </a:t>
            </a:r>
            <a:r>
              <a:rPr lang="en-US" dirty="0" err="1" smtClean="0"/>
              <a:t>thoracostomy</a:t>
            </a:r>
            <a:r>
              <a:rPr lang="en-US" dirty="0" smtClean="0"/>
              <a:t> tube</a:t>
            </a:r>
          </a:p>
          <a:p>
            <a:endParaRPr lang="en-US" dirty="0" smtClean="0"/>
          </a:p>
          <a:p>
            <a:r>
              <a:rPr lang="en-US" dirty="0" smtClean="0"/>
              <a:t>8/26-9/11/16 </a:t>
            </a:r>
            <a:r>
              <a:rPr lang="en-US" dirty="0"/>
              <a:t>– Outputs </a:t>
            </a:r>
            <a:r>
              <a:rPr lang="en-US" dirty="0" smtClean="0"/>
              <a:t>fluctuate between 100-400 </a:t>
            </a:r>
            <a:r>
              <a:rPr lang="en-US" dirty="0"/>
              <a:t>mL (few episodes of &gt; 700 mL outputs)</a:t>
            </a:r>
          </a:p>
          <a:p>
            <a:endParaRPr lang="en-US" dirty="0" smtClean="0"/>
          </a:p>
          <a:p>
            <a:r>
              <a:rPr lang="en-US" dirty="0" err="1" smtClean="0"/>
              <a:t>Serosanguinous</a:t>
            </a:r>
            <a:endParaRPr lang="en-US" dirty="0"/>
          </a:p>
          <a:p>
            <a:pPr lvl="1"/>
            <a:r>
              <a:rPr lang="en-US" dirty="0" smtClean="0"/>
              <a:t>8/3/16 1010 – Bloody, WBC - 10,142, RBC - 27,436, Lymphocyte – 74, </a:t>
            </a:r>
            <a:r>
              <a:rPr lang="en-US" dirty="0" err="1" smtClean="0"/>
              <a:t>Trigyceride</a:t>
            </a:r>
            <a:r>
              <a:rPr lang="en-US" dirty="0" smtClean="0"/>
              <a:t> -130</a:t>
            </a:r>
            <a:endParaRPr lang="en-US" dirty="0"/>
          </a:p>
          <a:p>
            <a:pPr lvl="1"/>
            <a:r>
              <a:rPr lang="en-US" dirty="0" smtClean="0"/>
              <a:t>9/28/16, 1113a – </a:t>
            </a:r>
            <a:r>
              <a:rPr lang="en-US" dirty="0"/>
              <a:t>Pleural </a:t>
            </a:r>
            <a:r>
              <a:rPr lang="en-US" dirty="0" smtClean="0"/>
              <a:t>Fluid Evaluation: WBC - 518 L, RBC - 1,274, Lymphocyte - 79, Triglyceride - 61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Remained on ECMO, VAD support to bridge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Orthotopic</a:t>
            </a:r>
            <a:r>
              <a:rPr lang="en-US" dirty="0" smtClean="0"/>
              <a:t> </a:t>
            </a:r>
            <a:r>
              <a:rPr lang="en-US" dirty="0"/>
              <a:t>Heart Transplant 09/11/16</a:t>
            </a:r>
          </a:p>
          <a:p>
            <a:endParaRPr lang="en-US" dirty="0" smtClean="0"/>
          </a:p>
          <a:p>
            <a:r>
              <a:rPr lang="en-US" dirty="0" smtClean="0"/>
              <a:t>Bilateral surgical chest </a:t>
            </a:r>
            <a:r>
              <a:rPr lang="en-US" dirty="0"/>
              <a:t>tube outputs </a:t>
            </a:r>
            <a:r>
              <a:rPr lang="en-US" dirty="0" smtClean="0"/>
              <a:t>change </a:t>
            </a:r>
            <a:r>
              <a:rPr lang="en-US" dirty="0"/>
              <a:t>to </a:t>
            </a:r>
            <a:r>
              <a:rPr lang="en-US" dirty="0" err="1" smtClean="0"/>
              <a:t>chylous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Prolonged interdisciplinary discussions re: Course of action</a:t>
            </a:r>
          </a:p>
          <a:p>
            <a:endParaRPr lang="en-US" dirty="0" smtClean="0"/>
          </a:p>
          <a:p>
            <a:r>
              <a:rPr lang="en-US" dirty="0" err="1" smtClean="0"/>
              <a:t>Lymphangiogram</a:t>
            </a:r>
            <a:r>
              <a:rPr lang="en-US" dirty="0" smtClean="0"/>
              <a:t> planned to evaluate 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5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Venogram</a:t>
            </a:r>
            <a:r>
              <a:rPr lang="en-US" dirty="0" smtClean="0"/>
              <a:t>/</a:t>
            </a:r>
            <a:r>
              <a:rPr lang="en-US" dirty="0" err="1" smtClean="0"/>
              <a:t>Lymphangiogram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10/5/16 – LUE and central venography (hand IV), </a:t>
            </a:r>
            <a:r>
              <a:rPr lang="en-US" dirty="0" err="1" smtClean="0"/>
              <a:t>intranodal</a:t>
            </a:r>
            <a:r>
              <a:rPr lang="en-US" dirty="0" smtClean="0"/>
              <a:t> lymphangiography, attempted cannulation of abdominal portion of the thoracic duct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38800" b="26800"/>
          <a:stretch/>
        </p:blipFill>
        <p:spPr bwMode="auto">
          <a:xfrm>
            <a:off x="152400" y="2743200"/>
            <a:ext cx="3497580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5859" r="9190" b="9984"/>
          <a:stretch/>
        </p:blipFill>
        <p:spPr bwMode="auto">
          <a:xfrm>
            <a:off x="5410200" y="2678785"/>
            <a:ext cx="3648536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747128"/>
            <a:ext cx="190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L SCV occluded with collaterals to the right </a:t>
            </a:r>
            <a:r>
              <a:rPr lang="en-US" dirty="0" smtClean="0"/>
              <a:t>BCV. Patent </a:t>
            </a:r>
            <a:r>
              <a:rPr lang="en-US" dirty="0"/>
              <a:t>SVC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Patent left IJ and BCV (by US). </a:t>
            </a:r>
          </a:p>
        </p:txBody>
      </p:sp>
    </p:spTree>
    <p:extLst>
      <p:ext uri="{BB962C8B-B14F-4D97-AF65-F5344CB8AC3E}">
        <p14:creationId xmlns:p14="http://schemas.microsoft.com/office/powerpoint/2010/main" val="361294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480485"/>
            <a:ext cx="7660167" cy="5857753"/>
            <a:chOff x="762000" y="480485"/>
            <a:chExt cx="7660167" cy="585775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9" r="9746" b="1165"/>
            <a:stretch/>
          </p:blipFill>
          <p:spPr bwMode="auto">
            <a:xfrm>
              <a:off x="762000" y="1410862"/>
              <a:ext cx="3473276" cy="3996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79" t="7969" r="15625"/>
            <a:stretch/>
          </p:blipFill>
          <p:spPr bwMode="auto">
            <a:xfrm>
              <a:off x="4533405" y="480485"/>
              <a:ext cx="3888762" cy="585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-104480" y="5486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dirty="0" err="1"/>
              <a:t>Opacification</a:t>
            </a:r>
            <a:r>
              <a:rPr lang="en-US" dirty="0"/>
              <a:t> of bilateral iliac lymphatic </a:t>
            </a:r>
            <a:r>
              <a:rPr lang="en-US" dirty="0" smtClean="0"/>
              <a:t>channels. Morphologically </a:t>
            </a:r>
            <a:r>
              <a:rPr lang="en-US" dirty="0"/>
              <a:t>normal TD in upper abdomen and chest.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3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0" r="7441" b="46531"/>
          <a:stretch/>
        </p:blipFill>
        <p:spPr bwMode="auto">
          <a:xfrm>
            <a:off x="2912882" y="838200"/>
            <a:ext cx="5766168" cy="521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305" y="2014629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err="1"/>
              <a:t>Opacification</a:t>
            </a:r>
            <a:r>
              <a:rPr lang="en-US" dirty="0"/>
              <a:t> of the cervical portion of TD. No passage of contrast into the central veins. Reflux/leak into lymphatics in the left chest (</a:t>
            </a:r>
            <a:r>
              <a:rPr lang="en-US" dirty="0" err="1"/>
              <a:t>peribronchial</a:t>
            </a:r>
            <a:r>
              <a:rPr lang="en-US" dirty="0"/>
              <a:t>) and left jugular and subclavian region.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0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t="14313" r="27616"/>
          <a:stretch/>
        </p:blipFill>
        <p:spPr bwMode="auto">
          <a:xfrm>
            <a:off x="3246496" y="784674"/>
            <a:ext cx="4632209" cy="528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6948" y="2413336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Ultrasound 10/7/16 identified echogenic filling material junction LSCV/BCV without internal flow suggestive of clot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7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Lymphatic Anatomy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59"/>
          <a:stretch/>
        </p:blipFill>
        <p:spPr bwMode="auto">
          <a:xfrm>
            <a:off x="1333500" y="2895600"/>
            <a:ext cx="6477000" cy="336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6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5128</TotalTime>
  <Words>787</Words>
  <Application>Microsoft Macintosh PowerPoint</Application>
  <PresentationFormat>On-screen Show (4:3)</PresentationFormat>
  <Paragraphs>139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Improvement of Chylothorax after Central Venous Thrombolysis</vt:lpstr>
      <vt:lpstr>Presentation </vt:lpstr>
      <vt:lpstr>Initial IR Involvement</vt:lpstr>
      <vt:lpstr>Clinical Course</vt:lpstr>
      <vt:lpstr>Venogram/Lymphangiogram</vt:lpstr>
      <vt:lpstr>PowerPoint Presentation</vt:lpstr>
      <vt:lpstr>PowerPoint Presentation</vt:lpstr>
      <vt:lpstr>PowerPoint Presentation</vt:lpstr>
      <vt:lpstr>Normal Lymphatic Anatomy</vt:lpstr>
      <vt:lpstr>Venogram/Lymphangiogram</vt:lpstr>
      <vt:lpstr>Initiation of Thrombolysis</vt:lpstr>
      <vt:lpstr>Catheter-Directed Thrombolysis</vt:lpstr>
      <vt:lpstr>Catheter-Directed Thrombolysis</vt:lpstr>
      <vt:lpstr>Catheter-Directed Thrombolysis</vt:lpstr>
      <vt:lpstr>Catheter-Directed Thrombolysis</vt:lpstr>
      <vt:lpstr>CDT Day #2</vt:lpstr>
      <vt:lpstr>Catheter-Directed Thrombolysis</vt:lpstr>
      <vt:lpstr>CDT Day #3</vt:lpstr>
      <vt:lpstr>Catheter-Directed Thrombolysis</vt:lpstr>
      <vt:lpstr>Pre-/Post- Outputs</vt:lpstr>
      <vt:lpstr>Recent Clinical Course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Desai, Sudhen</dc:creator>
  <cp:lastModifiedBy>Raul Uppot</cp:lastModifiedBy>
  <cp:revision>40</cp:revision>
  <dcterms:created xsi:type="dcterms:W3CDTF">2016-11-07T05:16:12Z</dcterms:created>
  <dcterms:modified xsi:type="dcterms:W3CDTF">2016-11-17T13:06:34Z</dcterms:modified>
</cp:coreProperties>
</file>