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82"/>
  </p:notesMasterIdLst>
  <p:sldIdLst>
    <p:sldId id="256" r:id="rId2"/>
    <p:sldId id="402" r:id="rId3"/>
    <p:sldId id="302" r:id="rId4"/>
    <p:sldId id="272" r:id="rId5"/>
    <p:sldId id="330" r:id="rId6"/>
    <p:sldId id="334" r:id="rId7"/>
    <p:sldId id="335" r:id="rId8"/>
    <p:sldId id="331" r:id="rId9"/>
    <p:sldId id="332" r:id="rId10"/>
    <p:sldId id="336" r:id="rId11"/>
    <p:sldId id="333" r:id="rId12"/>
    <p:sldId id="413" r:id="rId13"/>
    <p:sldId id="258" r:id="rId14"/>
    <p:sldId id="339" r:id="rId15"/>
    <p:sldId id="341" r:id="rId16"/>
    <p:sldId id="338" r:id="rId17"/>
    <p:sldId id="403" r:id="rId18"/>
    <p:sldId id="340" r:id="rId19"/>
    <p:sldId id="347" r:id="rId20"/>
    <p:sldId id="342" r:id="rId21"/>
    <p:sldId id="343" r:id="rId22"/>
    <p:sldId id="344" r:id="rId23"/>
    <p:sldId id="345" r:id="rId24"/>
    <p:sldId id="346" r:id="rId25"/>
    <p:sldId id="348" r:id="rId26"/>
    <p:sldId id="349" r:id="rId27"/>
    <p:sldId id="350" r:id="rId28"/>
    <p:sldId id="404" r:id="rId29"/>
    <p:sldId id="351" r:id="rId30"/>
    <p:sldId id="354" r:id="rId31"/>
    <p:sldId id="355" r:id="rId32"/>
    <p:sldId id="356" r:id="rId33"/>
    <p:sldId id="352" r:id="rId34"/>
    <p:sldId id="353" r:id="rId35"/>
    <p:sldId id="358" r:id="rId36"/>
    <p:sldId id="405" r:id="rId37"/>
    <p:sldId id="406" r:id="rId38"/>
    <p:sldId id="359" r:id="rId39"/>
    <p:sldId id="361" r:id="rId40"/>
    <p:sldId id="360" r:id="rId41"/>
    <p:sldId id="365" r:id="rId42"/>
    <p:sldId id="363" r:id="rId43"/>
    <p:sldId id="364" r:id="rId44"/>
    <p:sldId id="366" r:id="rId45"/>
    <p:sldId id="372" r:id="rId46"/>
    <p:sldId id="375" r:id="rId47"/>
    <p:sldId id="407" r:id="rId48"/>
    <p:sldId id="368" r:id="rId49"/>
    <p:sldId id="408" r:id="rId50"/>
    <p:sldId id="409" r:id="rId51"/>
    <p:sldId id="370" r:id="rId52"/>
    <p:sldId id="410" r:id="rId53"/>
    <p:sldId id="377" r:id="rId54"/>
    <p:sldId id="376" r:id="rId55"/>
    <p:sldId id="378" r:id="rId56"/>
    <p:sldId id="374" r:id="rId57"/>
    <p:sldId id="379" r:id="rId58"/>
    <p:sldId id="380" r:id="rId59"/>
    <p:sldId id="381" r:id="rId60"/>
    <p:sldId id="385" r:id="rId61"/>
    <p:sldId id="384" r:id="rId62"/>
    <p:sldId id="382" r:id="rId63"/>
    <p:sldId id="383" r:id="rId64"/>
    <p:sldId id="386" r:id="rId65"/>
    <p:sldId id="387" r:id="rId66"/>
    <p:sldId id="388" r:id="rId67"/>
    <p:sldId id="389" r:id="rId68"/>
    <p:sldId id="391" r:id="rId69"/>
    <p:sldId id="390" r:id="rId70"/>
    <p:sldId id="412" r:id="rId71"/>
    <p:sldId id="399" r:id="rId72"/>
    <p:sldId id="394" r:id="rId73"/>
    <p:sldId id="395" r:id="rId74"/>
    <p:sldId id="396" r:id="rId75"/>
    <p:sldId id="397" r:id="rId76"/>
    <p:sldId id="398" r:id="rId77"/>
    <p:sldId id="400" r:id="rId78"/>
    <p:sldId id="401" r:id="rId79"/>
    <p:sldId id="416" r:id="rId80"/>
    <p:sldId id="411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5" autoAdjust="0"/>
    <p:restoredTop sz="94278" autoAdjust="0"/>
  </p:normalViewPr>
  <p:slideViewPr>
    <p:cSldViewPr>
      <p:cViewPr varScale="1">
        <p:scale>
          <a:sx n="76" d="100"/>
          <a:sy n="76" d="100"/>
        </p:scale>
        <p:origin x="-3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BEFCB-66D4-4637-A7A7-4FFCDED0C3EA}" type="datetimeFigureOut">
              <a:rPr lang="en-US" smtClean="0"/>
              <a:t>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91743-6370-405E-A299-C8514AFB6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93BFC-0FF6-4F26-B2CF-A722D4EB227B}" type="datetimeFigureOut">
              <a:rPr lang="en-US" smtClean="0"/>
              <a:pPr/>
              <a:t>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42533-C12D-4F24-8F36-7545C2CEA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 smtClean="0"/>
              <a:t>Case Presentation</a:t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3100" dirty="0" smtClean="0"/>
              <a:t>New England Society of Interventional Radiology</a:t>
            </a:r>
            <a:br>
              <a:rPr lang="en-US" sz="3100" dirty="0" smtClean="0"/>
            </a:br>
            <a:r>
              <a:rPr lang="en-US" sz="3100" dirty="0" smtClean="0"/>
              <a:t>September 12, 2016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87680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Lauren E. Ferrara, M.D. and Michael S. </a:t>
            </a:r>
            <a:r>
              <a:rPr lang="en-US" sz="2000" dirty="0" err="1" smtClean="0"/>
              <a:t>Stecker</a:t>
            </a:r>
            <a:r>
              <a:rPr lang="en-US" sz="2000" dirty="0" smtClean="0"/>
              <a:t>, M.D.</a:t>
            </a:r>
          </a:p>
          <a:p>
            <a:pPr algn="l"/>
            <a:r>
              <a:rPr lang="en-US" sz="2000" dirty="0" smtClean="0"/>
              <a:t>Interventional Radiology Fellow</a:t>
            </a:r>
          </a:p>
          <a:p>
            <a:pPr algn="l"/>
            <a:r>
              <a:rPr lang="en-US" sz="2000" dirty="0" smtClean="0"/>
              <a:t>Brigham and Women’s Hospital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ERCP December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4</a:t>
            </a:r>
            <a:r>
              <a:rPr lang="en-US" dirty="0"/>
              <a:t>-5 cm proximal to the </a:t>
            </a:r>
            <a:r>
              <a:rPr lang="en-US" dirty="0" smtClean="0"/>
              <a:t>ampulla </a:t>
            </a:r>
            <a:r>
              <a:rPr lang="en-US" dirty="0"/>
              <a:t>the common bile duct contained a single severe </a:t>
            </a:r>
            <a:r>
              <a:rPr lang="en-US" dirty="0" smtClean="0"/>
              <a:t>localized </a:t>
            </a:r>
            <a:r>
              <a:rPr lang="en-US" dirty="0"/>
              <a:t>stenosis 10 mm in length.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main bile duct </a:t>
            </a:r>
            <a:r>
              <a:rPr lang="en-US" dirty="0" smtClean="0"/>
              <a:t>upstream </a:t>
            </a:r>
            <a:r>
              <a:rPr lang="en-US" dirty="0"/>
              <a:t>from this stenosis was diffusely dilated. The </a:t>
            </a:r>
            <a:r>
              <a:rPr lang="en-US" dirty="0" smtClean="0"/>
              <a:t>largest </a:t>
            </a:r>
            <a:r>
              <a:rPr lang="en-US" dirty="0"/>
              <a:t>diameter was 10 mm.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5 mm biliary </a:t>
            </a:r>
            <a:r>
              <a:rPr lang="en-US" dirty="0" err="1"/>
              <a:t>sphincterotomy</a:t>
            </a:r>
            <a:r>
              <a:rPr lang="en-US" dirty="0"/>
              <a:t> </a:t>
            </a:r>
            <a:r>
              <a:rPr lang="en-US" dirty="0" smtClean="0"/>
              <a:t>was </a:t>
            </a:r>
            <a:r>
              <a:rPr lang="en-US" dirty="0"/>
              <a:t>made with a traction (standard) </a:t>
            </a:r>
            <a:r>
              <a:rPr lang="en-US" dirty="0" err="1"/>
              <a:t>sphincterotome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There was </a:t>
            </a:r>
            <a:r>
              <a:rPr lang="en-US" dirty="0"/>
              <a:t>no post-</a:t>
            </a:r>
            <a:r>
              <a:rPr lang="en-US" dirty="0" err="1"/>
              <a:t>sphincterotomy</a:t>
            </a:r>
            <a:r>
              <a:rPr lang="en-US" dirty="0"/>
              <a:t> bleeding. </a:t>
            </a:r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 err="1" smtClean="0"/>
              <a:t>Viabil</a:t>
            </a:r>
            <a:r>
              <a:rPr lang="en-US" dirty="0" smtClean="0"/>
              <a:t> </a:t>
            </a:r>
            <a:r>
              <a:rPr lang="en-US" dirty="0"/>
              <a:t>10 mm x 8 cm covered metal stent was placed into </a:t>
            </a:r>
            <a:r>
              <a:rPr lang="en-US" dirty="0" smtClean="0"/>
              <a:t>the common </a:t>
            </a:r>
            <a:r>
              <a:rPr lang="en-US" dirty="0"/>
              <a:t>bile duct. </a:t>
            </a:r>
            <a:endParaRPr lang="en-US" dirty="0" smtClean="0"/>
          </a:p>
          <a:p>
            <a:r>
              <a:rPr lang="en-US" dirty="0" smtClean="0"/>
              <a:t>Bile </a:t>
            </a:r>
            <a:r>
              <a:rPr lang="en-US" dirty="0"/>
              <a:t>flowed through the stent.  </a:t>
            </a:r>
            <a:r>
              <a:rPr lang="en-US" dirty="0" smtClean="0"/>
              <a:t>The </a:t>
            </a:r>
            <a:r>
              <a:rPr lang="en-US" dirty="0"/>
              <a:t>stent </a:t>
            </a:r>
            <a:r>
              <a:rPr lang="en-US" dirty="0" smtClean="0"/>
              <a:t>was </a:t>
            </a:r>
            <a:r>
              <a:rPr lang="en-US" dirty="0"/>
              <a:t>in good position.</a:t>
            </a:r>
          </a:p>
        </p:txBody>
      </p:sp>
    </p:spTree>
    <p:extLst>
      <p:ext uri="{BB962C8B-B14F-4D97-AF65-F5344CB8AC3E}">
        <p14:creationId xmlns:p14="http://schemas.microsoft.com/office/powerpoint/2010/main" val="381021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01" t="-812" r="28479" b="1052"/>
          <a:stretch/>
        </p:blipFill>
        <p:spPr>
          <a:xfrm>
            <a:off x="1142999" y="26910"/>
            <a:ext cx="6797817" cy="6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ERCP December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4</a:t>
            </a:r>
            <a:r>
              <a:rPr lang="en-US" dirty="0"/>
              <a:t>-5 cm proximal to the </a:t>
            </a:r>
            <a:r>
              <a:rPr lang="en-US" dirty="0" smtClean="0"/>
              <a:t>ampulla </a:t>
            </a:r>
            <a:r>
              <a:rPr lang="en-US" dirty="0"/>
              <a:t>the common bile duct contained a single severe </a:t>
            </a:r>
            <a:r>
              <a:rPr lang="en-US" dirty="0" smtClean="0"/>
              <a:t>localized </a:t>
            </a:r>
            <a:r>
              <a:rPr lang="en-US" dirty="0"/>
              <a:t>stenosis 10 mm in length.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main bile duct </a:t>
            </a:r>
            <a:r>
              <a:rPr lang="en-US" dirty="0" smtClean="0"/>
              <a:t>upstream </a:t>
            </a:r>
            <a:r>
              <a:rPr lang="en-US" dirty="0"/>
              <a:t>from this stenosis was diffusely dilated. The </a:t>
            </a:r>
            <a:r>
              <a:rPr lang="en-US" dirty="0" smtClean="0"/>
              <a:t>largest </a:t>
            </a:r>
            <a:r>
              <a:rPr lang="en-US" dirty="0"/>
              <a:t>diameter was 10 mm.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5 mm biliary </a:t>
            </a:r>
            <a:r>
              <a:rPr lang="en-US" dirty="0" err="1"/>
              <a:t>sphincterotomy</a:t>
            </a:r>
            <a:r>
              <a:rPr lang="en-US" dirty="0"/>
              <a:t> </a:t>
            </a:r>
            <a:r>
              <a:rPr lang="en-US" dirty="0" smtClean="0"/>
              <a:t>was </a:t>
            </a:r>
            <a:r>
              <a:rPr lang="en-US" dirty="0"/>
              <a:t>made with a traction (standard) </a:t>
            </a:r>
            <a:r>
              <a:rPr lang="en-US" dirty="0" err="1"/>
              <a:t>sphincterotome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There was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 post-</a:t>
            </a:r>
            <a:r>
              <a:rPr lang="en-U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sphincterotomy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bleeding. 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/>
              <a:t>One </a:t>
            </a:r>
            <a:r>
              <a:rPr lang="en-US" dirty="0" err="1" smtClean="0"/>
              <a:t>Viabil</a:t>
            </a:r>
            <a:r>
              <a:rPr lang="en-US" dirty="0" smtClean="0"/>
              <a:t> </a:t>
            </a:r>
            <a:r>
              <a:rPr lang="en-US" dirty="0"/>
              <a:t>10 mm x 8 cm covered metal stent was placed into </a:t>
            </a:r>
            <a:r>
              <a:rPr lang="en-US" dirty="0" smtClean="0"/>
              <a:t>the common </a:t>
            </a:r>
            <a:r>
              <a:rPr lang="en-US" dirty="0"/>
              <a:t>bile duct. </a:t>
            </a:r>
            <a:endParaRPr lang="en-US" dirty="0" smtClean="0"/>
          </a:p>
          <a:p>
            <a:r>
              <a:rPr lang="en-US" dirty="0" smtClean="0"/>
              <a:t>Bile </a:t>
            </a:r>
            <a:r>
              <a:rPr lang="en-US" dirty="0"/>
              <a:t>flowed through the stent.  </a:t>
            </a:r>
            <a:r>
              <a:rPr lang="en-US" dirty="0" smtClean="0"/>
              <a:t>The </a:t>
            </a:r>
            <a:r>
              <a:rPr lang="en-US" dirty="0"/>
              <a:t>stent </a:t>
            </a:r>
            <a:r>
              <a:rPr lang="en-US" dirty="0" smtClean="0"/>
              <a:t>was </a:t>
            </a:r>
            <a:r>
              <a:rPr lang="en-US" dirty="0"/>
              <a:t>in good position.</a:t>
            </a:r>
          </a:p>
        </p:txBody>
      </p:sp>
    </p:spTree>
    <p:extLst>
      <p:ext uri="{BB962C8B-B14F-4D97-AF65-F5344CB8AC3E}">
        <p14:creationId xmlns:p14="http://schemas.microsoft.com/office/powerpoint/2010/main" val="95026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Admission: August 2016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Ascending cholangitis suspected with plan for</a:t>
            </a:r>
            <a:r>
              <a:rPr lang="en-US" dirty="0"/>
              <a:t> </a:t>
            </a:r>
            <a:r>
              <a:rPr lang="en-US" dirty="0" smtClean="0"/>
              <a:t>ERCP</a:t>
            </a:r>
          </a:p>
          <a:p>
            <a:r>
              <a:rPr lang="en-US" dirty="0" smtClean="0"/>
              <a:t>Multiple episodes of BRBPR </a:t>
            </a:r>
          </a:p>
          <a:p>
            <a:r>
              <a:rPr lang="en-US" dirty="0" smtClean="0"/>
              <a:t>Systolic blood pressure remained low in the 90s mmHg systolic</a:t>
            </a:r>
          </a:p>
          <a:p>
            <a:r>
              <a:rPr lang="en-US" dirty="0" err="1" smtClean="0"/>
              <a:t>Tachycardic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Suspected Cholangitis </a:t>
            </a:r>
            <a:r>
              <a:rPr lang="en-US" dirty="0" smtClean="0">
                <a:sym typeface="Wingdings"/>
              </a:rPr>
              <a:t> ERCP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Gastric </a:t>
            </a:r>
            <a:r>
              <a:rPr lang="en-US" dirty="0"/>
              <a:t>mucosa and duodenum coated with </a:t>
            </a:r>
            <a:r>
              <a:rPr lang="en-US" dirty="0" smtClean="0"/>
              <a:t>fresh </a:t>
            </a:r>
            <a:r>
              <a:rPr lang="en-US" dirty="0"/>
              <a:t>blood and clots.</a:t>
            </a:r>
          </a:p>
          <a:p>
            <a:r>
              <a:rPr lang="en-US" dirty="0" smtClean="0"/>
              <a:t>Visibly </a:t>
            </a:r>
            <a:r>
              <a:rPr lang="en-US" dirty="0"/>
              <a:t>occluded stent with blood </a:t>
            </a:r>
            <a:r>
              <a:rPr lang="en-US" dirty="0" smtClean="0"/>
              <a:t>clots </a:t>
            </a:r>
            <a:r>
              <a:rPr lang="en-US" dirty="0"/>
              <a:t>and other debris from the biliary </a:t>
            </a:r>
            <a:r>
              <a:rPr lang="en-US" dirty="0" smtClean="0"/>
              <a:t>tree at </a:t>
            </a:r>
            <a:r>
              <a:rPr lang="en-US" dirty="0"/>
              <a:t>the major papilla.</a:t>
            </a:r>
          </a:p>
          <a:p>
            <a:r>
              <a:rPr lang="en-US" dirty="0" smtClean="0"/>
              <a:t>Balloon </a:t>
            </a:r>
            <a:r>
              <a:rPr lang="en-US" dirty="0"/>
              <a:t>sweeps yielding blood clots with </a:t>
            </a:r>
            <a:r>
              <a:rPr lang="en-US" dirty="0" smtClean="0"/>
              <a:t>active </a:t>
            </a:r>
            <a:r>
              <a:rPr lang="en-US" dirty="0"/>
              <a:t>and ongoing </a:t>
            </a:r>
            <a:r>
              <a:rPr lang="en-US" dirty="0" err="1"/>
              <a:t>hemobilia</a:t>
            </a:r>
            <a:r>
              <a:rPr lang="en-US" dirty="0"/>
              <a:t>.</a:t>
            </a:r>
          </a:p>
          <a:p>
            <a:r>
              <a:rPr lang="en-US" dirty="0" smtClean="0"/>
              <a:t>Plastic </a:t>
            </a:r>
            <a:r>
              <a:rPr lang="en-US" dirty="0"/>
              <a:t>biliary stent placed within the </a:t>
            </a:r>
            <a:r>
              <a:rPr lang="en-US" dirty="0" smtClean="0"/>
              <a:t>metal </a:t>
            </a:r>
            <a:r>
              <a:rPr lang="en-US" dirty="0"/>
              <a:t>stent.</a:t>
            </a:r>
          </a:p>
          <a:p>
            <a:r>
              <a:rPr lang="en-US" dirty="0" smtClean="0"/>
              <a:t>IR </a:t>
            </a:r>
            <a:r>
              <a:rPr lang="en-US" dirty="0"/>
              <a:t>team contacted and case discussed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0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157" t="144" r="29930" b="1053"/>
          <a:stretch/>
        </p:blipFill>
        <p:spPr>
          <a:xfrm>
            <a:off x="1142999" y="0"/>
            <a:ext cx="685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2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35" t="144" r="29722" b="2007"/>
          <a:stretch/>
        </p:blipFill>
        <p:spPr>
          <a:xfrm>
            <a:off x="1066800" y="0"/>
            <a:ext cx="7058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4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Suspected Cholangitis </a:t>
            </a:r>
            <a:r>
              <a:rPr lang="en-US" dirty="0" smtClean="0">
                <a:sym typeface="Wingdings"/>
              </a:rPr>
              <a:t> ERCP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Gastric </a:t>
            </a:r>
            <a:r>
              <a:rPr lang="en-US" dirty="0"/>
              <a:t>mucosa and duodenum coated with </a:t>
            </a:r>
            <a:r>
              <a:rPr lang="en-US" dirty="0" smtClean="0"/>
              <a:t>fresh </a:t>
            </a:r>
            <a:r>
              <a:rPr lang="en-US" dirty="0"/>
              <a:t>blood and clots.</a:t>
            </a:r>
          </a:p>
          <a:p>
            <a:r>
              <a:rPr lang="en-US" dirty="0" smtClean="0"/>
              <a:t>Visibly </a:t>
            </a:r>
            <a:r>
              <a:rPr lang="en-US" dirty="0"/>
              <a:t>occluded stent with blood </a:t>
            </a:r>
            <a:r>
              <a:rPr lang="en-US" dirty="0" smtClean="0"/>
              <a:t>clots </a:t>
            </a:r>
            <a:r>
              <a:rPr lang="en-US" dirty="0"/>
              <a:t>and other debris from the biliary </a:t>
            </a:r>
            <a:r>
              <a:rPr lang="en-US" dirty="0" smtClean="0"/>
              <a:t>tree at </a:t>
            </a:r>
            <a:r>
              <a:rPr lang="en-US" dirty="0"/>
              <a:t>the major papilla.</a:t>
            </a:r>
          </a:p>
          <a:p>
            <a:r>
              <a:rPr lang="en-US" dirty="0" smtClean="0">
                <a:solidFill>
                  <a:srgbClr val="FF8080"/>
                </a:solidFill>
              </a:rPr>
              <a:t>Balloon </a:t>
            </a:r>
            <a:r>
              <a:rPr lang="en-US" dirty="0">
                <a:solidFill>
                  <a:srgbClr val="FF8080"/>
                </a:solidFill>
              </a:rPr>
              <a:t>sweeps yielding blood clots with </a:t>
            </a:r>
            <a:r>
              <a:rPr lang="en-US" dirty="0" smtClean="0">
                <a:solidFill>
                  <a:srgbClr val="FF8080"/>
                </a:solidFill>
              </a:rPr>
              <a:t>active </a:t>
            </a:r>
            <a:r>
              <a:rPr lang="en-US" dirty="0">
                <a:solidFill>
                  <a:srgbClr val="FF8080"/>
                </a:solidFill>
              </a:rPr>
              <a:t>and ongoing </a:t>
            </a:r>
            <a:r>
              <a:rPr lang="en-US" dirty="0" err="1">
                <a:solidFill>
                  <a:srgbClr val="FF8080"/>
                </a:solidFill>
              </a:rPr>
              <a:t>hemobilia</a:t>
            </a:r>
            <a:r>
              <a:rPr lang="en-US" dirty="0">
                <a:solidFill>
                  <a:srgbClr val="FF8080"/>
                </a:solidFill>
              </a:rPr>
              <a:t>.</a:t>
            </a:r>
          </a:p>
          <a:p>
            <a:r>
              <a:rPr lang="en-US" dirty="0" smtClean="0"/>
              <a:t>Plastic </a:t>
            </a:r>
            <a:r>
              <a:rPr lang="en-US" dirty="0"/>
              <a:t>biliary stent placed within the </a:t>
            </a:r>
            <a:r>
              <a:rPr lang="en-US" dirty="0" smtClean="0"/>
              <a:t>metal </a:t>
            </a:r>
            <a:r>
              <a:rPr lang="en-US" dirty="0"/>
              <a:t>stent.</a:t>
            </a:r>
          </a:p>
          <a:p>
            <a:r>
              <a:rPr lang="en-US" dirty="0" smtClean="0"/>
              <a:t>IR </a:t>
            </a:r>
            <a:r>
              <a:rPr lang="en-US" dirty="0"/>
              <a:t>team contacted and case discussed.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What would you recommend?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3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Recommendation CT of the </a:t>
            </a:r>
            <a:r>
              <a:rPr lang="en-US" dirty="0" smtClean="0"/>
              <a:t>abdomen and pelvis </a:t>
            </a:r>
            <a:r>
              <a:rPr lang="en-US" dirty="0"/>
              <a:t>with contrast to determine venous vs. arterial flow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Transfer patient to IR following CT for embolization.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9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8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9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9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Abdomen and Pelvis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/>
              <a:t>Early arterial filling of the left gastric vein </a:t>
            </a:r>
            <a:r>
              <a:rPr lang="en-US" dirty="0" smtClean="0"/>
              <a:t>indicating </a:t>
            </a:r>
            <a:r>
              <a:rPr lang="en-US" dirty="0" err="1" smtClean="0"/>
              <a:t>arteriovenous</a:t>
            </a:r>
            <a:r>
              <a:rPr lang="en-US" dirty="0" smtClean="0"/>
              <a:t> </a:t>
            </a:r>
            <a:r>
              <a:rPr lang="en-US" dirty="0"/>
              <a:t>communication with early arterial filling </a:t>
            </a:r>
            <a:r>
              <a:rPr lang="en-US" dirty="0" smtClean="0"/>
              <a:t>structure immediately </a:t>
            </a:r>
            <a:r>
              <a:rPr lang="en-US" dirty="0"/>
              <a:t>abutting the biliary stent </a:t>
            </a:r>
            <a:r>
              <a:rPr lang="en-US" dirty="0" smtClean="0"/>
              <a:t>raising </a:t>
            </a:r>
            <a:r>
              <a:rPr lang="en-US" dirty="0"/>
              <a:t>concern </a:t>
            </a:r>
            <a:r>
              <a:rPr lang="en-US" dirty="0" smtClean="0"/>
              <a:t>for a </a:t>
            </a:r>
            <a:r>
              <a:rPr lang="en-US" dirty="0" err="1"/>
              <a:t>pseudoanuerym</a:t>
            </a:r>
            <a:r>
              <a:rPr lang="en-US" dirty="0"/>
              <a:t> of the adjacent </a:t>
            </a:r>
            <a:r>
              <a:rPr lang="en-US" dirty="0" err="1"/>
              <a:t>gastroduodenal</a:t>
            </a:r>
            <a:r>
              <a:rPr lang="en-US" dirty="0"/>
              <a:t> artery.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238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Abdomen and Pelvis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/>
              <a:t>Early arterial filling of the left gastric vein </a:t>
            </a:r>
            <a:r>
              <a:rPr lang="en-US" dirty="0" smtClean="0"/>
              <a:t>indicating </a:t>
            </a:r>
            <a:r>
              <a:rPr lang="en-US" dirty="0" err="1" smtClean="0"/>
              <a:t>arteriovenous</a:t>
            </a:r>
            <a:r>
              <a:rPr lang="en-US" dirty="0" smtClean="0"/>
              <a:t> </a:t>
            </a:r>
            <a:r>
              <a:rPr lang="en-US" dirty="0"/>
              <a:t>communication with early arterial filling </a:t>
            </a:r>
            <a:r>
              <a:rPr lang="en-US" dirty="0" smtClean="0"/>
              <a:t>structure immediately </a:t>
            </a:r>
            <a:r>
              <a:rPr lang="en-US" dirty="0"/>
              <a:t>abutting the biliary stent </a:t>
            </a:r>
            <a:r>
              <a:rPr lang="en-US" dirty="0" smtClean="0"/>
              <a:t>raising </a:t>
            </a:r>
            <a:r>
              <a:rPr lang="en-US" dirty="0"/>
              <a:t>concern </a:t>
            </a:r>
            <a:r>
              <a:rPr lang="en-US" dirty="0" smtClean="0"/>
              <a:t>for a </a:t>
            </a:r>
            <a:r>
              <a:rPr lang="en-US" dirty="0" err="1" smtClean="0"/>
              <a:t>pseudoaneurysm</a:t>
            </a:r>
            <a:r>
              <a:rPr lang="en-US" dirty="0" smtClean="0"/>
              <a:t> </a:t>
            </a:r>
            <a:r>
              <a:rPr lang="en-US" dirty="0"/>
              <a:t>of the adjacent </a:t>
            </a:r>
            <a:r>
              <a:rPr lang="en-US" dirty="0" err="1"/>
              <a:t>gastroduodenal</a:t>
            </a:r>
            <a:r>
              <a:rPr lang="en-US" dirty="0"/>
              <a:t> artery. 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What would you do?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6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dirty="0" smtClean="0"/>
              <a:t>Angiography and Embolization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9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History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79 year old man with metastatic pancreatic cancer came to Dana Farber Cancer Institute to have a follow-up staging CT on 8/22/16.</a:t>
            </a:r>
          </a:p>
          <a:p>
            <a:r>
              <a:rPr lang="en-US" dirty="0" smtClean="0"/>
              <a:t>At home he had been having fevers</a:t>
            </a:r>
            <a:r>
              <a:rPr lang="en-US" dirty="0"/>
              <a:t>, rigors, </a:t>
            </a:r>
            <a:r>
              <a:rPr lang="en-US" dirty="0" err="1"/>
              <a:t>epigastric</a:t>
            </a:r>
            <a:r>
              <a:rPr lang="en-US" dirty="0"/>
              <a:t> pain </a:t>
            </a:r>
            <a:r>
              <a:rPr lang="en-US" dirty="0" smtClean="0"/>
              <a:t>and </a:t>
            </a:r>
            <a:r>
              <a:rPr lang="en-US" dirty="0" err="1" smtClean="0"/>
              <a:t>hematochezia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Sent to clinic for rigors, abdominal pain, fever to 100.7, found to have a </a:t>
            </a:r>
            <a:r>
              <a:rPr lang="en-US" dirty="0" err="1" smtClean="0"/>
              <a:t>transaminitis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 presumed cholangitis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On admission he had witnessed episodes of </a:t>
            </a:r>
            <a:r>
              <a:rPr lang="en-US" dirty="0" err="1" smtClean="0"/>
              <a:t>hematochezia</a:t>
            </a:r>
            <a:r>
              <a:rPr lang="en-US" dirty="0" smtClean="0"/>
              <a:t> and hypotensive </a:t>
            </a:r>
            <a:r>
              <a:rPr lang="en-US" dirty="0"/>
              <a:t>to 90s systolic.</a:t>
            </a:r>
          </a:p>
          <a:p>
            <a:r>
              <a:rPr lang="en-US" dirty="0" smtClean="0"/>
              <a:t>Overnight </a:t>
            </a:r>
            <a:r>
              <a:rPr lang="en-US" dirty="0"/>
              <a:t>resuscitated with 1L NS bolus, 2 units PRBCs, 2 </a:t>
            </a:r>
            <a:r>
              <a:rPr lang="en-US" dirty="0" smtClean="0"/>
              <a:t>platelets, </a:t>
            </a:r>
            <a:r>
              <a:rPr lang="en-US" dirty="0"/>
              <a:t>started on </a:t>
            </a:r>
            <a:r>
              <a:rPr lang="en-US" dirty="0" err="1" smtClean="0"/>
              <a:t>Zosyn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0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7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383" t="601" r="22869" b="1090"/>
          <a:stretch/>
        </p:blipFill>
        <p:spPr>
          <a:xfrm>
            <a:off x="29846" y="-76200"/>
            <a:ext cx="9067800" cy="70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2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5200" y="-128349"/>
            <a:ext cx="16132022" cy="70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6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36" t="1912" r="11560" b="13115"/>
          <a:stretch/>
        </p:blipFill>
        <p:spPr>
          <a:xfrm>
            <a:off x="-1752600" y="457200"/>
            <a:ext cx="1205069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0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Angiography and Embolization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prominent </a:t>
            </a:r>
            <a:r>
              <a:rPr lang="en-US" dirty="0"/>
              <a:t>vein passing along the lesser curvature </a:t>
            </a:r>
            <a:r>
              <a:rPr lang="en-US" dirty="0" smtClean="0"/>
              <a:t>of the </a:t>
            </a:r>
            <a:r>
              <a:rPr lang="en-US" dirty="0"/>
              <a:t>stomach </a:t>
            </a:r>
            <a:r>
              <a:rPr lang="en-US" dirty="0" smtClean="0"/>
              <a:t>and </a:t>
            </a:r>
            <a:r>
              <a:rPr lang="en-US" dirty="0"/>
              <a:t>reaching up to the biliary stent, likely to </a:t>
            </a:r>
            <a:r>
              <a:rPr lang="en-US" dirty="0" smtClean="0"/>
              <a:t>be the </a:t>
            </a:r>
            <a:r>
              <a:rPr lang="en-US" dirty="0"/>
              <a:t>left gastric vein. </a:t>
            </a:r>
            <a:endParaRPr lang="en-US" dirty="0" smtClean="0"/>
          </a:p>
          <a:p>
            <a:r>
              <a:rPr lang="en-US" dirty="0" smtClean="0"/>
              <a:t>This vein shows </a:t>
            </a:r>
            <a:r>
              <a:rPr lang="en-US" dirty="0"/>
              <a:t>partial </a:t>
            </a:r>
            <a:r>
              <a:rPr lang="en-US" dirty="0" smtClean="0"/>
              <a:t>contrast </a:t>
            </a:r>
            <a:r>
              <a:rPr lang="en-US" dirty="0" err="1" smtClean="0"/>
              <a:t>opacification</a:t>
            </a:r>
            <a:r>
              <a:rPr lang="en-US" dirty="0" smtClean="0"/>
              <a:t> </a:t>
            </a:r>
            <a:r>
              <a:rPr lang="en-US" dirty="0"/>
              <a:t>on the arterial phase images due to an </a:t>
            </a:r>
            <a:r>
              <a:rPr lang="en-US" dirty="0" smtClean="0"/>
              <a:t>abnormal </a:t>
            </a:r>
            <a:r>
              <a:rPr lang="en-US" dirty="0" err="1" smtClean="0"/>
              <a:t>arteriovenous</a:t>
            </a:r>
            <a:r>
              <a:rPr lang="en-US" dirty="0" smtClean="0"/>
              <a:t> </a:t>
            </a:r>
            <a:r>
              <a:rPr lang="en-US" dirty="0"/>
              <a:t>communication with the </a:t>
            </a:r>
            <a:r>
              <a:rPr lang="en-US" dirty="0" err="1"/>
              <a:t>gastroduodenal</a:t>
            </a:r>
            <a:r>
              <a:rPr lang="en-US" dirty="0"/>
              <a:t> artery.</a:t>
            </a:r>
          </a:p>
          <a:p>
            <a:r>
              <a:rPr lang="en-US" dirty="0"/>
              <a:t>Immediately adjacent to the biliary stent, there is a </a:t>
            </a:r>
            <a:r>
              <a:rPr lang="en-US" dirty="0" smtClean="0"/>
              <a:t>rounded area </a:t>
            </a:r>
            <a:r>
              <a:rPr lang="en-US" dirty="0"/>
              <a:t>of arterial pooling.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left hepatic artery </a:t>
            </a:r>
            <a:r>
              <a:rPr lang="en-US" dirty="0" smtClean="0"/>
              <a:t>appears attenuated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portal vein and splenic vein are not </a:t>
            </a:r>
            <a:r>
              <a:rPr lang="en-US" dirty="0" smtClean="0"/>
              <a:t>clearly visualized</a:t>
            </a:r>
            <a:r>
              <a:rPr lang="en-US" dirty="0"/>
              <a:t>, suggestive of chronic thrombosis. </a:t>
            </a:r>
            <a:endParaRPr lang="en-US" dirty="0" smtClean="0"/>
          </a:p>
          <a:p>
            <a:r>
              <a:rPr lang="en-US" dirty="0" smtClean="0"/>
              <a:t>Multiple associated collaterals </a:t>
            </a:r>
            <a:r>
              <a:rPr lang="en-US" dirty="0"/>
              <a:t>are seen in the upper abdomen.</a:t>
            </a:r>
          </a:p>
        </p:txBody>
      </p:sp>
    </p:spTree>
    <p:extLst>
      <p:ext uri="{BB962C8B-B14F-4D97-AF65-F5344CB8AC3E}">
        <p14:creationId xmlns:p14="http://schemas.microsoft.com/office/powerpoint/2010/main" val="248260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Angiography and Embolization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prominent </a:t>
            </a:r>
            <a:r>
              <a:rPr lang="en-US" dirty="0"/>
              <a:t>vein passing along the lesser curvature </a:t>
            </a:r>
            <a:r>
              <a:rPr lang="en-US" dirty="0" smtClean="0"/>
              <a:t>of the </a:t>
            </a:r>
            <a:r>
              <a:rPr lang="en-US" dirty="0"/>
              <a:t>stomach </a:t>
            </a:r>
            <a:r>
              <a:rPr lang="en-US" dirty="0" smtClean="0"/>
              <a:t>and </a:t>
            </a:r>
            <a:r>
              <a:rPr lang="en-US" dirty="0"/>
              <a:t>reaching up to the biliary stent, likely to </a:t>
            </a:r>
            <a:r>
              <a:rPr lang="en-US" dirty="0" smtClean="0"/>
              <a:t>be the </a:t>
            </a:r>
            <a:r>
              <a:rPr lang="en-US" dirty="0"/>
              <a:t>left gastric vein. </a:t>
            </a:r>
            <a:endParaRPr lang="en-US" dirty="0" smtClean="0"/>
          </a:p>
          <a:p>
            <a:r>
              <a:rPr lang="en-US" dirty="0" smtClean="0"/>
              <a:t>This vein shows </a:t>
            </a:r>
            <a:r>
              <a:rPr lang="en-US" dirty="0"/>
              <a:t>partial </a:t>
            </a:r>
            <a:r>
              <a:rPr lang="en-US" dirty="0" smtClean="0"/>
              <a:t>contrast </a:t>
            </a:r>
            <a:r>
              <a:rPr lang="en-US" dirty="0" err="1" smtClean="0"/>
              <a:t>opacification</a:t>
            </a:r>
            <a:r>
              <a:rPr lang="en-US" dirty="0" smtClean="0"/>
              <a:t> </a:t>
            </a:r>
            <a:r>
              <a:rPr lang="en-US" dirty="0"/>
              <a:t>on the arterial phase images due to an </a:t>
            </a:r>
            <a:r>
              <a:rPr lang="en-US" dirty="0" smtClean="0"/>
              <a:t>abnormal </a:t>
            </a:r>
            <a:r>
              <a:rPr lang="en-US" dirty="0" err="1" smtClean="0"/>
              <a:t>arteriovenous</a:t>
            </a:r>
            <a:r>
              <a:rPr lang="en-US" dirty="0" smtClean="0"/>
              <a:t> </a:t>
            </a:r>
            <a:r>
              <a:rPr lang="en-US" dirty="0"/>
              <a:t>communication with the </a:t>
            </a:r>
            <a:r>
              <a:rPr lang="en-US" dirty="0" err="1"/>
              <a:t>gastroduodenal</a:t>
            </a:r>
            <a:r>
              <a:rPr lang="en-US" dirty="0"/>
              <a:t> artery.</a:t>
            </a:r>
          </a:p>
          <a:p>
            <a:r>
              <a:rPr lang="en-US" dirty="0"/>
              <a:t>Immediately adjacent to the biliary stent, there is a </a:t>
            </a:r>
            <a:r>
              <a:rPr lang="en-US" dirty="0" smtClean="0"/>
              <a:t>rounded area </a:t>
            </a:r>
            <a:r>
              <a:rPr lang="en-US" dirty="0"/>
              <a:t>of arterial pooling.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left hepatic artery </a:t>
            </a:r>
            <a:r>
              <a:rPr lang="en-US" dirty="0" smtClean="0"/>
              <a:t>appears attenuated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portal vein and splenic vein are not </a:t>
            </a:r>
            <a:r>
              <a:rPr lang="en-US" dirty="0" smtClean="0"/>
              <a:t>clearly visualized</a:t>
            </a:r>
            <a:r>
              <a:rPr lang="en-US" dirty="0"/>
              <a:t>, suggestive of chronic thrombosis. </a:t>
            </a:r>
            <a:endParaRPr lang="en-US" dirty="0" smtClean="0"/>
          </a:p>
          <a:p>
            <a:r>
              <a:rPr lang="en-US" dirty="0" smtClean="0"/>
              <a:t>Multiple associated collaterals </a:t>
            </a:r>
            <a:r>
              <a:rPr lang="en-US" dirty="0"/>
              <a:t>are seen in the upper abdomen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What would you do?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5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681" t="2317" r="15605" b="-262"/>
          <a:stretch/>
        </p:blipFill>
        <p:spPr>
          <a:xfrm>
            <a:off x="609600" y="685800"/>
            <a:ext cx="7858443" cy="54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4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Through the Simmons catheter a Renegade STC </a:t>
            </a:r>
            <a:r>
              <a:rPr lang="en-US" dirty="0" err="1" smtClean="0"/>
              <a:t>microcatheter</a:t>
            </a:r>
            <a:r>
              <a:rPr lang="en-US" dirty="0"/>
              <a:t> </a:t>
            </a:r>
            <a:r>
              <a:rPr lang="en-US" dirty="0" smtClean="0"/>
              <a:t>preloaded </a:t>
            </a:r>
            <a:r>
              <a:rPr lang="en-US" dirty="0"/>
              <a:t>with a Fathom-14 </a:t>
            </a:r>
            <a:r>
              <a:rPr lang="en-US" dirty="0" err="1"/>
              <a:t>microguidewire</a:t>
            </a:r>
            <a:r>
              <a:rPr lang="en-US" dirty="0"/>
              <a:t> was used to </a:t>
            </a:r>
            <a:r>
              <a:rPr lang="en-US" dirty="0" smtClean="0"/>
              <a:t>navigate into </a:t>
            </a:r>
            <a:r>
              <a:rPr lang="en-US" dirty="0"/>
              <a:t>the common hepatic artery to the level of </a:t>
            </a:r>
            <a:r>
              <a:rPr lang="en-US" dirty="0" smtClean="0"/>
              <a:t>the </a:t>
            </a:r>
            <a:r>
              <a:rPr lang="en-US" dirty="0" err="1" smtClean="0"/>
              <a:t>pseudoaneurysm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DSA </a:t>
            </a:r>
            <a:r>
              <a:rPr lang="en-US" dirty="0"/>
              <a:t>was performed again demonstrating the </a:t>
            </a:r>
            <a:r>
              <a:rPr lang="en-US" dirty="0" smtClean="0"/>
              <a:t>GDA </a:t>
            </a:r>
            <a:r>
              <a:rPr lang="en-US" dirty="0" err="1" smtClean="0"/>
              <a:t>pseudoaneurysm</a:t>
            </a:r>
            <a:r>
              <a:rPr lang="en-US" dirty="0"/>
              <a:t>, AV fistula, and </a:t>
            </a:r>
            <a:r>
              <a:rPr lang="en-US" dirty="0" err="1"/>
              <a:t>stenotic</a:t>
            </a:r>
            <a:r>
              <a:rPr lang="en-US" dirty="0"/>
              <a:t> left hepatic artery. </a:t>
            </a:r>
          </a:p>
          <a:p>
            <a:r>
              <a:rPr lang="en-US" dirty="0"/>
              <a:t>The catheter was advanced as far as it would go, to the level </a:t>
            </a:r>
            <a:r>
              <a:rPr lang="en-US" dirty="0" smtClean="0"/>
              <a:t>of the </a:t>
            </a:r>
            <a:r>
              <a:rPr lang="en-US" dirty="0"/>
              <a:t>left hepatic artery stenosis, and through the catheter </a:t>
            </a:r>
            <a:r>
              <a:rPr lang="en-US" dirty="0" smtClean="0"/>
              <a:t>one 6</a:t>
            </a:r>
            <a:r>
              <a:rPr lang="en-US" dirty="0"/>
              <a:t>-mm and two 4-mm Nester coils were deployed in the </a:t>
            </a:r>
            <a:r>
              <a:rPr lang="en-US" dirty="0" smtClean="0"/>
              <a:t>hepatic artery </a:t>
            </a:r>
            <a:r>
              <a:rPr lang="en-US" dirty="0"/>
              <a:t>over the origin of the GDA feeding the </a:t>
            </a:r>
            <a:r>
              <a:rPr lang="en-US" dirty="0" err="1"/>
              <a:t>pseudoaneurysm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964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Medical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Atrial fibrillation</a:t>
            </a:r>
          </a:p>
          <a:p>
            <a:r>
              <a:rPr lang="en-US" dirty="0" smtClean="0"/>
              <a:t>CAD</a:t>
            </a:r>
          </a:p>
          <a:p>
            <a:r>
              <a:rPr lang="en-US" dirty="0" err="1" smtClean="0"/>
              <a:t>Bradycardia</a:t>
            </a:r>
            <a:r>
              <a:rPr lang="en-US" dirty="0" smtClean="0"/>
              <a:t>, PPM 2012</a:t>
            </a:r>
          </a:p>
          <a:p>
            <a:r>
              <a:rPr lang="en-US" dirty="0" smtClean="0"/>
              <a:t>Chronic Kidney Disease</a:t>
            </a:r>
          </a:p>
          <a:p>
            <a:r>
              <a:rPr lang="en-US" dirty="0" smtClean="0"/>
              <a:t>Hyperlipidemia</a:t>
            </a:r>
          </a:p>
          <a:p>
            <a:r>
              <a:rPr lang="en-US" dirty="0" smtClean="0"/>
              <a:t>Hypertension</a:t>
            </a:r>
          </a:p>
          <a:p>
            <a:r>
              <a:rPr lang="en-US" dirty="0" smtClean="0"/>
              <a:t>GERD </a:t>
            </a:r>
          </a:p>
          <a:p>
            <a:r>
              <a:rPr lang="en-US" dirty="0" smtClean="0"/>
              <a:t>Metastatic pancreatic cancer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252" t="4630" r="33939" b="2171"/>
          <a:stretch/>
        </p:blipFill>
        <p:spPr>
          <a:xfrm>
            <a:off x="-304801" y="17844"/>
            <a:ext cx="9768123" cy="68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055" t="6588" r="18593" b="-1"/>
          <a:stretch/>
        </p:blipFill>
        <p:spPr>
          <a:xfrm>
            <a:off x="-228600" y="0"/>
            <a:ext cx="10058400" cy="692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6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Subsequently the catheter was withdrawn and repositioned into </a:t>
            </a:r>
            <a:r>
              <a:rPr lang="en-US" dirty="0" smtClean="0"/>
              <a:t>the proximal </a:t>
            </a:r>
            <a:r>
              <a:rPr lang="en-US" dirty="0"/>
              <a:t>splenic artery, as far as it would pass due to </a:t>
            </a:r>
            <a:r>
              <a:rPr lang="en-US" dirty="0" smtClean="0"/>
              <a:t>the irregular </a:t>
            </a:r>
            <a:r>
              <a:rPr lang="en-US" dirty="0"/>
              <a:t>stenosis from the invading tumor, as shown on </a:t>
            </a:r>
            <a:r>
              <a:rPr lang="en-US" dirty="0" smtClean="0"/>
              <a:t>DSA angiography.</a:t>
            </a:r>
          </a:p>
          <a:p>
            <a:r>
              <a:rPr lang="en-US" dirty="0" smtClean="0"/>
              <a:t>Through </a:t>
            </a:r>
            <a:r>
              <a:rPr lang="en-US" dirty="0"/>
              <a:t>the catheter two 4 mm Nester coils </a:t>
            </a:r>
            <a:r>
              <a:rPr lang="en-US" dirty="0" smtClean="0"/>
              <a:t>were deployed </a:t>
            </a:r>
            <a:r>
              <a:rPr lang="en-US" dirty="0"/>
              <a:t>in the proximal splenic artery. </a:t>
            </a:r>
            <a:endParaRPr lang="en-US" dirty="0" smtClean="0"/>
          </a:p>
          <a:p>
            <a:r>
              <a:rPr lang="en-US" dirty="0" smtClean="0"/>
              <a:t>Post </a:t>
            </a:r>
            <a:r>
              <a:rPr lang="en-US" dirty="0"/>
              <a:t>coiling </a:t>
            </a:r>
            <a:r>
              <a:rPr lang="en-US" dirty="0" smtClean="0"/>
              <a:t>angiogram in </a:t>
            </a:r>
            <a:r>
              <a:rPr lang="en-US" dirty="0"/>
              <a:t>the celiac artery showed no filling of the </a:t>
            </a:r>
            <a:r>
              <a:rPr lang="en-US" dirty="0" err="1"/>
              <a:t>pseudoaneurysm</a:t>
            </a:r>
            <a:r>
              <a:rPr lang="en-US" dirty="0"/>
              <a:t>. </a:t>
            </a:r>
          </a:p>
          <a:p>
            <a:r>
              <a:rPr lang="en-US" dirty="0"/>
              <a:t>There was preserved flow through the left gastric artery </a:t>
            </a:r>
            <a:r>
              <a:rPr lang="en-US" dirty="0" smtClean="0"/>
              <a:t>with collaterals </a:t>
            </a:r>
            <a:r>
              <a:rPr lang="en-US" dirty="0"/>
              <a:t>filling the left hepatic artery and the </a:t>
            </a:r>
            <a:r>
              <a:rPr lang="en-US" dirty="0" smtClean="0"/>
              <a:t>splenic artery</a:t>
            </a:r>
            <a:r>
              <a:rPr lang="en-US" dirty="0"/>
              <a:t>, but no further filling of the </a:t>
            </a:r>
            <a:r>
              <a:rPr lang="en-US" dirty="0" err="1"/>
              <a:t>pseudoaneurysm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696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62" t="2513" r="19824"/>
          <a:stretch/>
        </p:blipFill>
        <p:spPr>
          <a:xfrm>
            <a:off x="-76200" y="-125648"/>
            <a:ext cx="9347415" cy="70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80" t="2315" r="12721" b="9891"/>
          <a:stretch/>
        </p:blipFill>
        <p:spPr>
          <a:xfrm>
            <a:off x="-685800" y="-143497"/>
            <a:ext cx="10972800" cy="70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6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would you do next?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7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6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943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What artery is this?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Hepatic Artery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Where does it arise from?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2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Hepatic Artery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does it arise from?</a:t>
            </a:r>
          </a:p>
          <a:p>
            <a:r>
              <a:rPr lang="en-US" dirty="0">
                <a:solidFill>
                  <a:srgbClr val="FFFF00"/>
                </a:solidFill>
              </a:rPr>
              <a:t>What is the incidence of a right hepatic artery arising from the aorta?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Metastatic Pancreatic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r>
              <a:rPr lang="en-US" dirty="0" smtClean="0"/>
              <a:t>Diagnosed in June 2014</a:t>
            </a:r>
          </a:p>
          <a:p>
            <a:r>
              <a:rPr lang="en-US" dirty="0" smtClean="0"/>
              <a:t>Gemcitabine and paclitaxel </a:t>
            </a:r>
            <a:endParaRPr lang="en-US" dirty="0"/>
          </a:p>
          <a:p>
            <a:pPr lvl="1"/>
            <a:r>
              <a:rPr lang="en-US" dirty="0" smtClean="0"/>
              <a:t>last dosed 8/12/16, 11 days prior</a:t>
            </a:r>
          </a:p>
          <a:p>
            <a:r>
              <a:rPr lang="en-US" dirty="0" smtClean="0"/>
              <a:t>Complicated by biliary obstructions </a:t>
            </a:r>
          </a:p>
          <a:p>
            <a:pPr lvl="1"/>
            <a:r>
              <a:rPr lang="en-US" dirty="0" smtClean="0"/>
              <a:t>Stenting 12/2015 covered metal stent by 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4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Hepatic Artery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does it arise from?</a:t>
            </a:r>
          </a:p>
          <a:p>
            <a:r>
              <a:rPr lang="en-US" dirty="0">
                <a:solidFill>
                  <a:srgbClr val="FFFF00"/>
                </a:solidFill>
              </a:rPr>
              <a:t>What is the incidence of a right hepatic artery arising from the aorta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</a:p>
          <a:p>
            <a:r>
              <a:rPr lang="en-US" dirty="0"/>
              <a:t>The incidence of the common hepatic artery arising from the aorta is 2%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9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Hepatic Arteriogram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Next, the </a:t>
            </a:r>
            <a:r>
              <a:rPr lang="en-US" dirty="0" err="1"/>
              <a:t>microcatheter</a:t>
            </a:r>
            <a:r>
              <a:rPr lang="en-US" dirty="0"/>
              <a:t> was removed and the Simmons catheter </a:t>
            </a:r>
            <a:r>
              <a:rPr lang="en-US" dirty="0" smtClean="0"/>
              <a:t>was positioned </a:t>
            </a:r>
            <a:r>
              <a:rPr lang="en-US" dirty="0"/>
              <a:t>into the right hepatic artery which had a </a:t>
            </a:r>
            <a:r>
              <a:rPr lang="en-US" dirty="0" smtClean="0"/>
              <a:t>separate origin </a:t>
            </a:r>
            <a:r>
              <a:rPr lang="en-US" dirty="0"/>
              <a:t>off of the aorta. </a:t>
            </a:r>
          </a:p>
          <a:p>
            <a:r>
              <a:rPr lang="en-US" dirty="0" smtClean="0"/>
              <a:t>Right </a:t>
            </a:r>
            <a:r>
              <a:rPr lang="en-US" dirty="0"/>
              <a:t>hepatic angiography </a:t>
            </a:r>
            <a:r>
              <a:rPr lang="en-US" dirty="0" smtClean="0"/>
              <a:t>demonstrated no </a:t>
            </a:r>
            <a:r>
              <a:rPr lang="en-US" dirty="0"/>
              <a:t>filling of the </a:t>
            </a:r>
            <a:r>
              <a:rPr lang="en-US" dirty="0" err="1"/>
              <a:t>pseudoaneurysm</a:t>
            </a:r>
            <a:r>
              <a:rPr lang="en-US" dirty="0"/>
              <a:t> or active extravasation</a:t>
            </a:r>
            <a:r>
              <a:rPr lang="en-US" dirty="0" smtClean="0"/>
              <a:t>, however</a:t>
            </a:r>
            <a:r>
              <a:rPr lang="en-US" dirty="0"/>
              <a:t>, the artery was narrowed adjacent to the common bile </a:t>
            </a:r>
            <a:r>
              <a:rPr lang="en-US" dirty="0" smtClean="0"/>
              <a:t>duct stent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98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Any more angiography?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5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7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5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Superior Mesenteric Angiography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458200" cy="452596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Simmons catheter was used to select the </a:t>
            </a:r>
            <a:r>
              <a:rPr lang="en-US" dirty="0" smtClean="0"/>
              <a:t>superior mesenteric </a:t>
            </a:r>
            <a:r>
              <a:rPr lang="en-US" dirty="0"/>
              <a:t>artery.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Superior </a:t>
            </a:r>
            <a:r>
              <a:rPr lang="en-US" dirty="0"/>
              <a:t>mesenteric angiography </a:t>
            </a:r>
            <a:r>
              <a:rPr lang="en-US" dirty="0" smtClean="0"/>
              <a:t>demonstrated brisk </a:t>
            </a:r>
            <a:r>
              <a:rPr lang="en-US" dirty="0"/>
              <a:t>filling of the </a:t>
            </a:r>
            <a:r>
              <a:rPr lang="en-US" dirty="0" err="1"/>
              <a:t>pseudoaneurysm</a:t>
            </a:r>
            <a:r>
              <a:rPr lang="en-US" dirty="0"/>
              <a:t> via </a:t>
            </a:r>
            <a:r>
              <a:rPr lang="en-US" dirty="0" smtClean="0"/>
              <a:t>inferior </a:t>
            </a:r>
            <a:r>
              <a:rPr lang="en-US" dirty="0" err="1" smtClean="0"/>
              <a:t>pancreaticoduodenal</a:t>
            </a:r>
            <a:r>
              <a:rPr lang="en-US" dirty="0" smtClean="0"/>
              <a:t> </a:t>
            </a:r>
            <a:r>
              <a:rPr lang="en-US" dirty="0"/>
              <a:t>arcade.</a:t>
            </a:r>
          </a:p>
        </p:txBody>
      </p:sp>
    </p:spTree>
    <p:extLst>
      <p:ext uri="{BB962C8B-B14F-4D97-AF65-F5344CB8AC3E}">
        <p14:creationId xmlns:p14="http://schemas.microsoft.com/office/powerpoint/2010/main" val="420549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Pancreaticoduodenal</a:t>
            </a:r>
            <a:r>
              <a:rPr lang="en-US" dirty="0" smtClean="0"/>
              <a:t> Arcade Angiography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Renegade STC </a:t>
            </a:r>
            <a:r>
              <a:rPr lang="en-US" dirty="0" err="1" smtClean="0"/>
              <a:t>microcatheter</a:t>
            </a:r>
            <a:r>
              <a:rPr lang="en-US" dirty="0"/>
              <a:t> </a:t>
            </a:r>
            <a:r>
              <a:rPr lang="en-US" dirty="0" smtClean="0"/>
              <a:t>preloaded </a:t>
            </a:r>
            <a:r>
              <a:rPr lang="en-US" dirty="0"/>
              <a:t>with the Fathom-14 </a:t>
            </a:r>
            <a:r>
              <a:rPr lang="en-US" dirty="0" err="1"/>
              <a:t>microguidewire</a:t>
            </a:r>
            <a:r>
              <a:rPr lang="en-US" dirty="0"/>
              <a:t> was used to </a:t>
            </a:r>
            <a:r>
              <a:rPr lang="en-US" dirty="0" smtClean="0"/>
              <a:t>select the </a:t>
            </a:r>
            <a:r>
              <a:rPr lang="en-US" dirty="0"/>
              <a:t>inferior </a:t>
            </a:r>
            <a:r>
              <a:rPr lang="en-US" dirty="0" err="1"/>
              <a:t>pancreaticoduodenal</a:t>
            </a:r>
            <a:r>
              <a:rPr lang="en-US" dirty="0"/>
              <a:t> arcade, however, access </a:t>
            </a:r>
            <a:r>
              <a:rPr lang="en-US" dirty="0" smtClean="0"/>
              <a:t>to the aneurysm could </a:t>
            </a:r>
            <a:r>
              <a:rPr lang="en-US" dirty="0"/>
              <a:t>not be obtained due to vessel size.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What catheter would you try?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5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25" t="-1191" r="27209" b="3769"/>
          <a:stretch/>
        </p:blipFill>
        <p:spPr>
          <a:xfrm>
            <a:off x="-152400" y="-397323"/>
            <a:ext cx="9753600" cy="72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6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1" y="-304800"/>
            <a:ext cx="15092603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169" t="-1288" r="34698" b="575"/>
          <a:stretch/>
        </p:blipFill>
        <p:spPr>
          <a:xfrm>
            <a:off x="2133600" y="0"/>
            <a:ext cx="5029200" cy="68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3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Microcatheter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xchanged </a:t>
            </a:r>
            <a:r>
              <a:rPr lang="en-US" dirty="0"/>
              <a:t>for an Echelon-10 </a:t>
            </a:r>
            <a:r>
              <a:rPr lang="en-US" dirty="0" err="1"/>
              <a:t>microcatheter</a:t>
            </a:r>
            <a:r>
              <a:rPr lang="en-US" dirty="0"/>
              <a:t> </a:t>
            </a:r>
            <a:r>
              <a:rPr lang="en-US" dirty="0" smtClean="0"/>
              <a:t>over a </a:t>
            </a:r>
            <a:r>
              <a:rPr lang="en-US" dirty="0"/>
              <a:t>0.014-inch Transcend ES wire, which was used to select one </a:t>
            </a:r>
            <a:r>
              <a:rPr lang="en-US" dirty="0" smtClean="0"/>
              <a:t>of the </a:t>
            </a:r>
            <a:r>
              <a:rPr lang="en-US" dirty="0"/>
              <a:t>inferior </a:t>
            </a:r>
            <a:r>
              <a:rPr lang="en-US" dirty="0" err="1"/>
              <a:t>pancreaticoduodenal</a:t>
            </a:r>
            <a:r>
              <a:rPr lang="en-US" dirty="0"/>
              <a:t> arteries supplying </a:t>
            </a:r>
            <a:r>
              <a:rPr lang="en-US" dirty="0" smtClean="0"/>
              <a:t>the </a:t>
            </a:r>
            <a:r>
              <a:rPr lang="en-US" dirty="0" err="1" smtClean="0"/>
              <a:t>pseudoaneurysm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Once </a:t>
            </a:r>
            <a:r>
              <a:rPr lang="en-US" dirty="0"/>
              <a:t>in the vessel as distal as possible, </a:t>
            </a:r>
            <a:r>
              <a:rPr lang="en-US" dirty="0" smtClean="0"/>
              <a:t>DSA showed </a:t>
            </a:r>
            <a:r>
              <a:rPr lang="en-US" dirty="0"/>
              <a:t>this was probably not the main </a:t>
            </a:r>
            <a:r>
              <a:rPr lang="en-US" dirty="0" smtClean="0"/>
              <a:t>supply.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9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200" y="-152400"/>
            <a:ext cx="1573484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600" y="-838200"/>
            <a:ext cx="1621652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4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0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" t="-6667" r="-75"/>
          <a:stretch/>
        </p:blipFill>
        <p:spPr>
          <a:xfrm>
            <a:off x="-2057400" y="-457200"/>
            <a:ext cx="1412032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0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Dilemma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of the inferior </a:t>
            </a:r>
            <a:r>
              <a:rPr lang="en-US" dirty="0" err="1" smtClean="0"/>
              <a:t>pancreaticoduodenal</a:t>
            </a:r>
            <a:r>
              <a:rPr lang="en-US" dirty="0" smtClean="0"/>
              <a:t> arteries supplying the </a:t>
            </a:r>
            <a:r>
              <a:rPr lang="en-US" dirty="0" err="1"/>
              <a:t>p</a:t>
            </a:r>
            <a:r>
              <a:rPr lang="en-US" dirty="0" err="1" smtClean="0"/>
              <a:t>seudoaneurysm</a:t>
            </a:r>
            <a:r>
              <a:rPr lang="en-US" dirty="0" smtClean="0"/>
              <a:t> was selected. </a:t>
            </a:r>
          </a:p>
          <a:p>
            <a:r>
              <a:rPr lang="en-US" dirty="0" smtClean="0"/>
              <a:t>DSA showed </a:t>
            </a:r>
            <a:r>
              <a:rPr lang="en-US" dirty="0"/>
              <a:t>this was probably not the main supply, but to </a:t>
            </a:r>
            <a:r>
              <a:rPr lang="en-US" dirty="0" smtClean="0"/>
              <a:t>prevent collateralization</a:t>
            </a:r>
            <a:r>
              <a:rPr lang="en-US" dirty="0"/>
              <a:t>, a Concerto 2 mm by 4 </a:t>
            </a:r>
            <a:r>
              <a:rPr lang="en-US" dirty="0" smtClean="0"/>
              <a:t>cm </a:t>
            </a:r>
            <a:r>
              <a:rPr lang="en-US" dirty="0" err="1" smtClean="0"/>
              <a:t>microcoil</a:t>
            </a:r>
            <a:r>
              <a:rPr lang="en-US" dirty="0" smtClean="0"/>
              <a:t> </a:t>
            </a:r>
            <a:r>
              <a:rPr lang="en-US" dirty="0"/>
              <a:t>was placed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3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Pancreaticoduodenal</a:t>
            </a:r>
            <a:r>
              <a:rPr lang="en-US" dirty="0" smtClean="0"/>
              <a:t> Arcade Angiography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133600"/>
            <a:ext cx="83820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Post </a:t>
            </a:r>
            <a:r>
              <a:rPr lang="en-US" dirty="0"/>
              <a:t>coiling angiogram demonstrated occlusion of the </a:t>
            </a:r>
            <a:r>
              <a:rPr lang="en-US" dirty="0" smtClean="0"/>
              <a:t>coiled vessel</a:t>
            </a:r>
            <a:r>
              <a:rPr lang="en-US" dirty="0"/>
              <a:t>, however, rapid filling of the </a:t>
            </a:r>
            <a:r>
              <a:rPr lang="en-US" dirty="0" err="1"/>
              <a:t>pseudoaneurysm</a:t>
            </a:r>
            <a:r>
              <a:rPr lang="en-US" dirty="0"/>
              <a:t> </a:t>
            </a:r>
            <a:r>
              <a:rPr lang="en-US" dirty="0" smtClean="0"/>
              <a:t>through other </a:t>
            </a:r>
            <a:r>
              <a:rPr lang="en-US" dirty="0"/>
              <a:t>branches of the inferior </a:t>
            </a:r>
            <a:r>
              <a:rPr lang="en-US" dirty="0" err="1"/>
              <a:t>pancreaticoduodenal</a:t>
            </a:r>
            <a:r>
              <a:rPr lang="en-US" dirty="0"/>
              <a:t> arcade </a:t>
            </a:r>
            <a:r>
              <a:rPr lang="en-US" dirty="0" smtClean="0"/>
              <a:t>was present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What would you do next?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6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Subsequently, the </a:t>
            </a:r>
            <a:r>
              <a:rPr lang="en-US" dirty="0" err="1"/>
              <a:t>microcatheter</a:t>
            </a:r>
            <a:r>
              <a:rPr lang="en-US" dirty="0"/>
              <a:t> was navigated into the </a:t>
            </a:r>
            <a:r>
              <a:rPr lang="en-US" dirty="0" smtClean="0"/>
              <a:t>main arterial </a:t>
            </a:r>
            <a:r>
              <a:rPr lang="en-US" dirty="0"/>
              <a:t>supply of the </a:t>
            </a:r>
            <a:r>
              <a:rPr lang="en-US" dirty="0" err="1"/>
              <a:t>pseudoaneurysm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Due </a:t>
            </a:r>
            <a:r>
              <a:rPr lang="en-US" dirty="0"/>
              <a:t>to the </a:t>
            </a:r>
            <a:r>
              <a:rPr lang="en-US" dirty="0" smtClean="0"/>
              <a:t>marked tortuosity </a:t>
            </a:r>
            <a:r>
              <a:rPr lang="en-US" dirty="0"/>
              <a:t>and multiplicity of the vessels supplying </a:t>
            </a:r>
            <a:r>
              <a:rPr lang="en-US" dirty="0" smtClean="0"/>
              <a:t>the </a:t>
            </a:r>
            <a:r>
              <a:rPr lang="en-US" dirty="0" err="1" smtClean="0"/>
              <a:t>pseudoaneurysm</a:t>
            </a:r>
            <a:r>
              <a:rPr lang="en-US" dirty="0" smtClean="0"/>
              <a:t> </a:t>
            </a:r>
            <a:r>
              <a:rPr lang="en-US" dirty="0"/>
              <a:t>the decision was made to use glue. </a:t>
            </a:r>
            <a:endParaRPr lang="en-US" dirty="0" smtClean="0"/>
          </a:p>
          <a:p>
            <a:r>
              <a:rPr lang="en-US" dirty="0" smtClean="0"/>
              <a:t>1.2 </a:t>
            </a:r>
            <a:r>
              <a:rPr lang="en-US" dirty="0"/>
              <a:t>mL </a:t>
            </a:r>
            <a:r>
              <a:rPr lang="en-US" dirty="0" smtClean="0"/>
              <a:t>of </a:t>
            </a:r>
            <a:r>
              <a:rPr lang="en-US" dirty="0" err="1" smtClean="0"/>
              <a:t>Trufill</a:t>
            </a:r>
            <a:r>
              <a:rPr lang="en-US" dirty="0" smtClean="0"/>
              <a:t> </a:t>
            </a:r>
            <a:r>
              <a:rPr lang="en-US" dirty="0"/>
              <a:t>glue in a 1:2 ratio of glue to </a:t>
            </a:r>
            <a:r>
              <a:rPr lang="en-US" dirty="0" err="1" smtClean="0"/>
              <a:t>Ethiodol</a:t>
            </a:r>
            <a:r>
              <a:rPr lang="en-US" dirty="0" smtClean="0"/>
              <a:t>, </a:t>
            </a:r>
            <a:r>
              <a:rPr lang="en-US" dirty="0"/>
              <a:t>was injected through the Echelon-10 </a:t>
            </a:r>
            <a:r>
              <a:rPr lang="en-US" dirty="0" err="1"/>
              <a:t>microcatheter</a:t>
            </a:r>
            <a:r>
              <a:rPr lang="en-US" dirty="0"/>
              <a:t> </a:t>
            </a:r>
            <a:r>
              <a:rPr lang="en-US" dirty="0" smtClean="0"/>
              <a:t>which </a:t>
            </a:r>
            <a:r>
              <a:rPr lang="en-US" dirty="0"/>
              <a:t>showed filling of the arteries feeding </a:t>
            </a:r>
            <a:r>
              <a:rPr lang="en-US" dirty="0" smtClean="0"/>
              <a:t>the </a:t>
            </a:r>
            <a:r>
              <a:rPr lang="en-US" dirty="0" err="1" smtClean="0"/>
              <a:t>pseudoaneurysm</a:t>
            </a:r>
            <a:r>
              <a:rPr lang="en-US" dirty="0" smtClean="0"/>
              <a:t> </a:t>
            </a:r>
            <a:r>
              <a:rPr lang="en-US" dirty="0"/>
              <a:t>and the </a:t>
            </a:r>
            <a:r>
              <a:rPr lang="en-US" dirty="0" err="1"/>
              <a:t>pseudoaneurysm</a:t>
            </a:r>
            <a:r>
              <a:rPr lang="en-US" dirty="0"/>
              <a:t> itself.</a:t>
            </a:r>
          </a:p>
        </p:txBody>
      </p:sp>
    </p:spTree>
    <p:extLst>
      <p:ext uri="{BB962C8B-B14F-4D97-AF65-F5344CB8AC3E}">
        <p14:creationId xmlns:p14="http://schemas.microsoft.com/office/powerpoint/2010/main" val="149090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33" t="-334" r="33454" b="574"/>
          <a:stretch/>
        </p:blipFill>
        <p:spPr>
          <a:xfrm>
            <a:off x="1905000" y="1"/>
            <a:ext cx="5446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9372600" cy="84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8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 Glue Superior </a:t>
            </a:r>
            <a:br>
              <a:rPr lang="en-US" dirty="0" smtClean="0"/>
            </a:br>
            <a:r>
              <a:rPr lang="en-US" dirty="0" smtClean="0"/>
              <a:t>Mesenteric Angiogram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0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6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6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1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6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4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 Glue Superior </a:t>
            </a:r>
            <a:br>
              <a:rPr lang="en-US" dirty="0" smtClean="0"/>
            </a:br>
            <a:r>
              <a:rPr lang="en-US" dirty="0" smtClean="0"/>
              <a:t>Mesenteric Angiogram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r>
              <a:rPr lang="en-US" dirty="0" smtClean="0"/>
              <a:t>Occlusion </a:t>
            </a:r>
            <a:r>
              <a:rPr lang="en-US" dirty="0"/>
              <a:t>of all </a:t>
            </a:r>
            <a:r>
              <a:rPr lang="en-US" dirty="0" smtClean="0"/>
              <a:t>inferior </a:t>
            </a:r>
            <a:r>
              <a:rPr lang="en-US" dirty="0" err="1" smtClean="0"/>
              <a:t>pancreaticoduodenal</a:t>
            </a:r>
            <a:r>
              <a:rPr lang="en-US" dirty="0" smtClean="0"/>
              <a:t> </a:t>
            </a:r>
            <a:r>
              <a:rPr lang="en-US" dirty="0"/>
              <a:t>branches feeding the </a:t>
            </a:r>
            <a:r>
              <a:rPr lang="en-US" dirty="0" err="1"/>
              <a:t>pseudoaneurysm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25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patients hematocrit stabilized</a:t>
            </a:r>
          </a:p>
          <a:p>
            <a:r>
              <a:rPr lang="en-US" dirty="0" smtClean="0"/>
              <a:t>Discharge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2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01" t="144" r="28479" b="1530"/>
          <a:stretch/>
        </p:blipFill>
        <p:spPr>
          <a:xfrm>
            <a:off x="1143000" y="0"/>
            <a:ext cx="6923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2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5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01" t="144" r="28479" b="98"/>
          <a:stretch/>
        </p:blipFill>
        <p:spPr>
          <a:xfrm>
            <a:off x="1100204" y="1"/>
            <a:ext cx="68245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5729</TotalTime>
  <Words>1480</Words>
  <Application>Microsoft Macintosh PowerPoint</Application>
  <PresentationFormat>On-screen Show (4:3)</PresentationFormat>
  <Paragraphs>137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Black</vt:lpstr>
      <vt:lpstr> Case Presentation  New England Society of Interventional Radiology September 12, 2016</vt:lpstr>
      <vt:lpstr>Disclosures</vt:lpstr>
      <vt:lpstr> History</vt:lpstr>
      <vt:lpstr>Past Medical History</vt:lpstr>
      <vt:lpstr>Metastatic Pancreatic Cancer</vt:lpstr>
      <vt:lpstr>PowerPoint Presentation</vt:lpstr>
      <vt:lpstr>PowerPoint Presentation</vt:lpstr>
      <vt:lpstr>PowerPoint Presentation</vt:lpstr>
      <vt:lpstr>PowerPoint Presentation</vt:lpstr>
      <vt:lpstr>ERCP December 2015</vt:lpstr>
      <vt:lpstr>PowerPoint Presentation</vt:lpstr>
      <vt:lpstr>ERCP December 2015</vt:lpstr>
      <vt:lpstr>Admission: August 2016</vt:lpstr>
      <vt:lpstr>Suspected Cholangitis  ERCP</vt:lpstr>
      <vt:lpstr>PowerPoint Presentation</vt:lpstr>
      <vt:lpstr>PowerPoint Presentation</vt:lpstr>
      <vt:lpstr>Suspected Cholangitis  ERCP</vt:lpstr>
      <vt:lpstr>IR 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Abdomen and Pelvis</vt:lpstr>
      <vt:lpstr>CT Abdomen and Pelvis</vt:lpstr>
      <vt:lpstr>Angiography and Embolization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Angiography and Embolization</vt:lpstr>
      <vt:lpstr>Angiography and Embolization</vt:lpstr>
      <vt:lpstr>PowerPoint Presentation</vt:lpstr>
      <vt:lpstr>Coil</vt:lpstr>
      <vt:lpstr>PowerPoint Presentation</vt:lpstr>
      <vt:lpstr>PowerPoint Presentation</vt:lpstr>
      <vt:lpstr>More Coiling</vt:lpstr>
      <vt:lpstr>PowerPoint Presentation</vt:lpstr>
      <vt:lpstr>PowerPoint Presentation</vt:lpstr>
      <vt:lpstr>What would you do next?</vt:lpstr>
      <vt:lpstr>PowerPoint Presentation</vt:lpstr>
      <vt:lpstr>PowerPoint Presentation</vt:lpstr>
      <vt:lpstr>Right Hepatic Artery</vt:lpstr>
      <vt:lpstr>Right Hepatic Artery</vt:lpstr>
      <vt:lpstr>Right Hepatic Artery</vt:lpstr>
      <vt:lpstr>Right Hepatic Arteriogram</vt:lpstr>
      <vt:lpstr>Any more angiography?</vt:lpstr>
      <vt:lpstr>PowerPoint Presentation</vt:lpstr>
      <vt:lpstr>PowerPoint Presentation</vt:lpstr>
      <vt:lpstr>PowerPoint Presentation</vt:lpstr>
      <vt:lpstr>Superior Mesenteric Angiography</vt:lpstr>
      <vt:lpstr>Pancreaticoduodenal Arcade Angiography</vt:lpstr>
      <vt:lpstr>PowerPoint Presentation</vt:lpstr>
      <vt:lpstr>PowerPoint Presentation</vt:lpstr>
      <vt:lpstr>Microcatheter</vt:lpstr>
      <vt:lpstr>PowerPoint Presentation</vt:lpstr>
      <vt:lpstr>PowerPoint Presentation</vt:lpstr>
      <vt:lpstr>PowerPoint Presentation</vt:lpstr>
      <vt:lpstr>PowerPoint Presentation</vt:lpstr>
      <vt:lpstr>Dilemma</vt:lpstr>
      <vt:lpstr>Pancreaticoduodenal Arcade Angiography</vt:lpstr>
      <vt:lpstr>Glue</vt:lpstr>
      <vt:lpstr>PowerPoint Presentation</vt:lpstr>
      <vt:lpstr>PowerPoint Presentation</vt:lpstr>
      <vt:lpstr>PowerPoint Presentation</vt:lpstr>
      <vt:lpstr>Post Glue Superior  Mesenteric Angiogram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Glue Superior  Mesenteric Angiogram</vt:lpstr>
      <vt:lpstr>Follow Up</vt:lpstr>
      <vt:lpstr>Thank you!</vt:lpstr>
    </vt:vector>
  </TitlesOfParts>
  <Company>Partners HealthCare System,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M&amp;M Transjugular Liver Biopsy August 17, 2016</dc:title>
  <dc:creator>Partners Information Systems</dc:creator>
  <cp:lastModifiedBy>Raul Uppot</cp:lastModifiedBy>
  <cp:revision>680</cp:revision>
  <dcterms:created xsi:type="dcterms:W3CDTF">2016-08-08T21:25:21Z</dcterms:created>
  <dcterms:modified xsi:type="dcterms:W3CDTF">2017-01-22T15:53:05Z</dcterms:modified>
</cp:coreProperties>
</file>