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68"/>
  </p:notesMasterIdLst>
  <p:sldIdLst>
    <p:sldId id="303" r:id="rId2"/>
    <p:sldId id="256" r:id="rId3"/>
    <p:sldId id="265" r:id="rId4"/>
    <p:sldId id="267" r:id="rId5"/>
    <p:sldId id="266" r:id="rId6"/>
    <p:sldId id="304" r:id="rId7"/>
    <p:sldId id="311" r:id="rId8"/>
    <p:sldId id="268" r:id="rId9"/>
    <p:sldId id="310" r:id="rId10"/>
    <p:sldId id="305" r:id="rId11"/>
    <p:sldId id="312" r:id="rId12"/>
    <p:sldId id="269" r:id="rId13"/>
    <p:sldId id="264" r:id="rId14"/>
    <p:sldId id="270" r:id="rId15"/>
    <p:sldId id="271" r:id="rId16"/>
    <p:sldId id="261" r:id="rId17"/>
    <p:sldId id="260" r:id="rId18"/>
    <p:sldId id="263" r:id="rId19"/>
    <p:sldId id="262" r:id="rId20"/>
    <p:sldId id="307" r:id="rId21"/>
    <p:sldId id="313" r:id="rId22"/>
    <p:sldId id="322" r:id="rId23"/>
    <p:sldId id="274" r:id="rId24"/>
    <p:sldId id="323" r:id="rId25"/>
    <p:sldId id="297" r:id="rId26"/>
    <p:sldId id="306" r:id="rId27"/>
    <p:sldId id="314" r:id="rId28"/>
    <p:sldId id="275" r:id="rId29"/>
    <p:sldId id="309" r:id="rId30"/>
    <p:sldId id="319" r:id="rId31"/>
    <p:sldId id="273" r:id="rId32"/>
    <p:sldId id="258" r:id="rId33"/>
    <p:sldId id="257" r:id="rId34"/>
    <p:sldId id="259" r:id="rId35"/>
    <p:sldId id="315" r:id="rId36"/>
    <p:sldId id="316" r:id="rId37"/>
    <p:sldId id="298" r:id="rId38"/>
    <p:sldId id="276" r:id="rId39"/>
    <p:sldId id="281" r:id="rId40"/>
    <p:sldId id="278" r:id="rId41"/>
    <p:sldId id="277" r:id="rId42"/>
    <p:sldId id="280" r:id="rId43"/>
    <p:sldId id="299" r:id="rId44"/>
    <p:sldId id="308" r:id="rId45"/>
    <p:sldId id="318" r:id="rId46"/>
    <p:sldId id="282" r:id="rId47"/>
    <p:sldId id="283" r:id="rId48"/>
    <p:sldId id="285" r:id="rId49"/>
    <p:sldId id="286" r:id="rId50"/>
    <p:sldId id="287" r:id="rId51"/>
    <p:sldId id="300" r:id="rId52"/>
    <p:sldId id="289" r:id="rId53"/>
    <p:sldId id="288" r:id="rId54"/>
    <p:sldId id="294" r:id="rId55"/>
    <p:sldId id="295" r:id="rId56"/>
    <p:sldId id="296" r:id="rId57"/>
    <p:sldId id="301" r:id="rId58"/>
    <p:sldId id="284" r:id="rId59"/>
    <p:sldId id="290" r:id="rId60"/>
    <p:sldId id="291" r:id="rId61"/>
    <p:sldId id="292" r:id="rId62"/>
    <p:sldId id="293" r:id="rId63"/>
    <p:sldId id="302" r:id="rId64"/>
    <p:sldId id="317" r:id="rId65"/>
    <p:sldId id="320" r:id="rId66"/>
    <p:sldId id="32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609B2-81DC-45DF-B479-5C0F1C93FFB2}" type="datetimeFigureOut">
              <a:rPr lang="en-US" smtClean="0"/>
              <a:pPr/>
              <a:t>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F5457-FCEC-4EB5-9AC3-B4D714F8A882}" type="slidenum">
              <a:rPr lang="en-US" smtClean="0"/>
              <a:pPr/>
              <a:t>‹#›</a:t>
            </a:fld>
            <a:endParaRPr lang="en-US"/>
          </a:p>
        </p:txBody>
      </p:sp>
    </p:spTree>
    <p:extLst>
      <p:ext uri="{BB962C8B-B14F-4D97-AF65-F5344CB8AC3E}">
        <p14:creationId xmlns:p14="http://schemas.microsoft.com/office/powerpoint/2010/main" val="114577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24409955 - ? Take out EHIT propagation</a:t>
            </a:r>
          </a:p>
          <a:p>
            <a:r>
              <a:rPr lang="en-US" dirty="0" smtClean="0"/>
              <a:t>2 year history of RLE symptoms</a:t>
            </a:r>
            <a:r>
              <a:rPr lang="en-US" baseline="0" dirty="0" smtClean="0"/>
              <a:t> including heaviness, fatigue, itching, throbbing, aching and restlessness. Symptoms are worsened with standing and sitting, but improved with leg elevation.</a:t>
            </a:r>
          </a:p>
          <a:p>
            <a:r>
              <a:rPr lang="en-US" sz="1200" b="0" i="0" u="none" strike="noStrike" kern="1200" baseline="0" dirty="0" smtClean="0">
                <a:solidFill>
                  <a:schemeClr val="tx1"/>
                </a:solidFill>
                <a:latin typeface="+mn-lt"/>
                <a:ea typeface="+mn-ea"/>
                <a:cs typeface="+mn-cs"/>
              </a:rPr>
              <a:t>She denies history of deep vein thrombosis, bleeding varicosities, and venous ulceration. She thinks she may have had an episode of thrombophlebitis bilaterally with pregnancies in the past.</a:t>
            </a:r>
          </a:p>
          <a:p>
            <a:r>
              <a:rPr lang="en-US" sz="1200" b="0" i="0" u="none" strike="noStrike" kern="1200" baseline="0" dirty="0" smtClean="0">
                <a:solidFill>
                  <a:schemeClr val="tx1"/>
                </a:solidFill>
                <a:latin typeface="+mn-lt"/>
                <a:ea typeface="+mn-ea"/>
                <a:cs typeface="+mn-cs"/>
              </a:rPr>
              <a:t>PMH: past medical history is notable for hypertension, hypercholesterolemia, blood transfusion, Graves disease, sleep apnea, osteoarthritis, kidney stones, diverticulitis, and carotid stenosis</a:t>
            </a:r>
          </a:p>
          <a:p>
            <a:r>
              <a:rPr lang="en-US" sz="1200" b="0" i="0" u="none" strike="noStrike" kern="1200" baseline="0" dirty="0" smtClean="0">
                <a:solidFill>
                  <a:schemeClr val="tx1"/>
                </a:solidFill>
                <a:latin typeface="+mn-lt"/>
                <a:ea typeface="+mn-ea"/>
                <a:cs typeface="+mn-cs"/>
              </a:rPr>
              <a:t>Venous history: The findings are consistent with CEAP class 2 disease. Her VCSS is 5.</a:t>
            </a:r>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lead</a:t>
            </a:r>
            <a:r>
              <a:rPr lang="en-US" baseline="0" dirty="0" smtClean="0"/>
              <a:t> to DVT and PE</a:t>
            </a:r>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22</a:t>
            </a:fld>
            <a:endParaRPr lang="en-US"/>
          </a:p>
        </p:txBody>
      </p:sp>
    </p:spTree>
    <p:extLst>
      <p:ext uri="{BB962C8B-B14F-4D97-AF65-F5344CB8AC3E}">
        <p14:creationId xmlns:p14="http://schemas.microsoft.com/office/powerpoint/2010/main" val="170051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b="0" i="0" u="none" strike="noStrike" kern="1200" baseline="0" dirty="0" smtClean="0">
                <a:solidFill>
                  <a:schemeClr val="tx1"/>
                </a:solidFill>
                <a:latin typeface="+mn-lt"/>
                <a:ea typeface="+mn-ea"/>
                <a:cs typeface="+mn-cs"/>
              </a:rPr>
              <a:t>P. Marsh. Eur J Vasc Endovasc Surg (2010) 40, 521e527.</a:t>
            </a:r>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30</a:t>
            </a:fld>
            <a:endParaRPr lang="en-US"/>
          </a:p>
        </p:txBody>
      </p:sp>
    </p:spTree>
    <p:extLst>
      <p:ext uri="{BB962C8B-B14F-4D97-AF65-F5344CB8AC3E}">
        <p14:creationId xmlns:p14="http://schemas.microsoft.com/office/powerpoint/2010/main" val="312861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0" i="0" u="none" strike="noStrike" kern="1200" baseline="0" dirty="0" smtClean="0">
                <a:solidFill>
                  <a:schemeClr val="tx1"/>
                </a:solidFill>
                <a:latin typeface="+mn-lt"/>
                <a:ea typeface="+mn-ea"/>
                <a:cs typeface="+mn-cs"/>
              </a:rPr>
              <a:t>D. Dexter et al. Phlebology 2012;27 Suppl 1:40–45. DOI: 10.1258/phleb.2012.012S18</a:t>
            </a:r>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36</a:t>
            </a:fld>
            <a:endParaRPr lang="en-US"/>
          </a:p>
        </p:txBody>
      </p:sp>
    </p:spTree>
    <p:extLst>
      <p:ext uri="{BB962C8B-B14F-4D97-AF65-F5344CB8AC3E}">
        <p14:creationId xmlns:p14="http://schemas.microsoft.com/office/powerpoint/2010/main" val="1610274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200" b="0" i="0" u="none" strike="noStrike" kern="1200" baseline="0" dirty="0" smtClean="0">
                <a:solidFill>
                  <a:schemeClr val="tx1"/>
                </a:solidFill>
                <a:latin typeface="+mn-lt"/>
                <a:ea typeface="+mn-ea"/>
                <a:cs typeface="+mn-cs"/>
              </a:rPr>
              <a:t>P. Marsh. Eur J Vasc Endovasc Surg (2010) 40, 521e527.</a:t>
            </a:r>
            <a:endParaRPr lang="en-US" dirty="0" smtClean="0"/>
          </a:p>
          <a:p>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45</a:t>
            </a:fld>
            <a:endParaRPr lang="en-US"/>
          </a:p>
        </p:txBody>
      </p:sp>
    </p:spTree>
    <p:extLst>
      <p:ext uri="{BB962C8B-B14F-4D97-AF65-F5344CB8AC3E}">
        <p14:creationId xmlns:p14="http://schemas.microsoft.com/office/powerpoint/2010/main" val="3032375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51</a:t>
            </a:fld>
            <a:endParaRPr lang="en-US"/>
          </a:p>
        </p:txBody>
      </p:sp>
    </p:spTree>
    <p:extLst>
      <p:ext uri="{BB962C8B-B14F-4D97-AF65-F5344CB8AC3E}">
        <p14:creationId xmlns:p14="http://schemas.microsoft.com/office/powerpoint/2010/main" val="89128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 performed right lower extremity vein mapping in the upright position as her prior exam was not performed with full standing, nor was there evaluation of the </a:t>
            </a:r>
            <a:r>
              <a:rPr lang="en-US" sz="1200" b="0" i="0" u="none" strike="noStrike" kern="1200" baseline="0" dirty="0" err="1" smtClean="0">
                <a:solidFill>
                  <a:schemeClr val="tx1"/>
                </a:solidFill>
                <a:latin typeface="+mn-lt"/>
                <a:ea typeface="+mn-ea"/>
                <a:cs typeface="+mn-cs"/>
              </a:rPr>
              <a:t>saphenofemoral</a:t>
            </a:r>
            <a:r>
              <a:rPr lang="en-US" sz="1200" b="0" i="0" u="none" strike="noStrike" kern="1200" baseline="0" dirty="0" smtClean="0">
                <a:solidFill>
                  <a:schemeClr val="tx1"/>
                </a:solidFill>
                <a:latin typeface="+mn-lt"/>
                <a:ea typeface="+mn-ea"/>
                <a:cs typeface="+mn-cs"/>
              </a:rPr>
              <a:t> junction which would be required to be documented for any treatment, and there was no evaluation of the small saphenous vein. The current examination demonstrates the common femoral and popliteal veins to be patent and compressible without evidence of obstruction. There was moderate reflux with </a:t>
            </a:r>
            <a:r>
              <a:rPr lang="en-US" sz="1200" b="0" i="0" u="none" strike="noStrike" kern="1200" baseline="0" dirty="0" err="1" smtClean="0">
                <a:solidFill>
                  <a:schemeClr val="tx1"/>
                </a:solidFill>
                <a:latin typeface="+mn-lt"/>
                <a:ea typeface="+mn-ea"/>
                <a:cs typeface="+mn-cs"/>
              </a:rPr>
              <a:t>Valsalva</a:t>
            </a:r>
            <a:r>
              <a:rPr lang="en-US" sz="1200" b="0" i="0" u="none" strike="noStrike" kern="1200" baseline="0" dirty="0" smtClean="0">
                <a:solidFill>
                  <a:schemeClr val="tx1"/>
                </a:solidFill>
                <a:latin typeface="+mn-lt"/>
                <a:ea typeface="+mn-ea"/>
                <a:cs typeface="+mn-cs"/>
              </a:rPr>
              <a:t> maneuver in the common femoral vein, but there was no reflux in the popliteal with distal augmentation. Incidentally noted were calcified plaques in the common femoral artery and popliteal artery. The great saphenous vein measures 7.2 mm in the upper thigh, 4.9 mm in the </a:t>
            </a:r>
            <a:r>
              <a:rPr lang="en-US" sz="1200" b="0" i="0" u="none" strike="noStrike" kern="1200" baseline="0" dirty="0" err="1" smtClean="0">
                <a:solidFill>
                  <a:schemeClr val="tx1"/>
                </a:solidFill>
                <a:latin typeface="+mn-lt"/>
                <a:ea typeface="+mn-ea"/>
                <a:cs typeface="+mn-cs"/>
              </a:rPr>
              <a:t>midthigh</a:t>
            </a:r>
            <a:r>
              <a:rPr lang="en-US" sz="1200" b="0" i="0" u="none" strike="noStrike" kern="1200" baseline="0" dirty="0" smtClean="0">
                <a:solidFill>
                  <a:schemeClr val="tx1"/>
                </a:solidFill>
                <a:latin typeface="+mn-lt"/>
                <a:ea typeface="+mn-ea"/>
                <a:cs typeface="+mn-cs"/>
              </a:rPr>
              <a:t>, 4.7 mm in the lower thigh, it is not seen in the upper calf and it measures 2.3 mm in the lower calf. The vein became very superficial in the lower thigh and was seen going right into and supplying the symptomatic varicose veins. Beginning at the </a:t>
            </a:r>
            <a:r>
              <a:rPr lang="en-US" sz="1200" b="0" i="0" u="none" strike="noStrike" kern="1200" baseline="0" dirty="0" err="1" smtClean="0">
                <a:solidFill>
                  <a:schemeClr val="tx1"/>
                </a:solidFill>
                <a:latin typeface="+mn-lt"/>
                <a:ea typeface="+mn-ea"/>
                <a:cs typeface="+mn-cs"/>
              </a:rPr>
              <a:t>saphenofemoral</a:t>
            </a:r>
            <a:r>
              <a:rPr lang="en-US" sz="1200" b="0" i="0" u="none" strike="noStrike" kern="1200" baseline="0" dirty="0" smtClean="0">
                <a:solidFill>
                  <a:schemeClr val="tx1"/>
                </a:solidFill>
                <a:latin typeface="+mn-lt"/>
                <a:ea typeface="+mn-ea"/>
                <a:cs typeface="+mn-cs"/>
              </a:rPr>
              <a:t> junction and going all the way down to about the level of the knee where the tributary came off, there was greater than 3 seconds of significant reflux on pulse wave Doppler ultrasonography with distal augmentation. The small saphenous vein measured 2.7 mm in the upper calf and 2.3 mm in the lower calf. There was no reflux on pulse wave Doppler ultrasonography with distal augmentation. There was no communication if the small saphenous with the popliteal veins behind the knee.</a:t>
            </a:r>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3</a:t>
            </a:fld>
            <a:endParaRPr lang="en-US"/>
          </a:p>
        </p:txBody>
      </p:sp>
    </p:spTree>
    <p:extLst>
      <p:ext uri="{BB962C8B-B14F-4D97-AF65-F5344CB8AC3E}">
        <p14:creationId xmlns:p14="http://schemas.microsoft.com/office/powerpoint/2010/main" val="90792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8</a:t>
            </a:fld>
            <a:endParaRPr lang="en-US"/>
          </a:p>
        </p:txBody>
      </p:sp>
    </p:spTree>
    <p:extLst>
      <p:ext uri="{BB962C8B-B14F-4D97-AF65-F5344CB8AC3E}">
        <p14:creationId xmlns:p14="http://schemas.microsoft.com/office/powerpoint/2010/main" val="108365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week trail of</a:t>
            </a:r>
            <a:r>
              <a:rPr lang="en-US" baseline="0" dirty="0" smtClean="0"/>
              <a:t> compression stockings</a:t>
            </a:r>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9</a:t>
            </a:fld>
            <a:endParaRPr lang="en-US"/>
          </a:p>
        </p:txBody>
      </p:sp>
    </p:spTree>
    <p:extLst>
      <p:ext uri="{BB962C8B-B14F-4D97-AF65-F5344CB8AC3E}">
        <p14:creationId xmlns:p14="http://schemas.microsoft.com/office/powerpoint/2010/main" val="14764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 gave her a prescription for knee high 20-30 mmHg gradient compression stockings for that trial. I also gave her a prescription for a 30-40 mmHg thigh high stocking with belt should she go on to a procedure. </a:t>
            </a:r>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12</a:t>
            </a:fld>
            <a:endParaRPr lang="en-US"/>
          </a:p>
        </p:txBody>
      </p:sp>
    </p:spTree>
    <p:extLst>
      <p:ext uri="{BB962C8B-B14F-4D97-AF65-F5344CB8AC3E}">
        <p14:creationId xmlns:p14="http://schemas.microsoft.com/office/powerpoint/2010/main" val="308743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Ultrasound examination of the vein during and after the procedure revealed total collapse of the vein.  The common femoral vein remained normal and compressible.</a:t>
            </a:r>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14</a:t>
            </a:fld>
            <a:endParaRPr lang="en-US"/>
          </a:p>
        </p:txBody>
      </p:sp>
    </p:spTree>
    <p:extLst>
      <p:ext uri="{BB962C8B-B14F-4D97-AF65-F5344CB8AC3E}">
        <p14:creationId xmlns:p14="http://schemas.microsoft.com/office/powerpoint/2010/main" val="1536120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typical follow-up interval? 2 weeks</a:t>
            </a:r>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15</a:t>
            </a:fld>
            <a:endParaRPr lang="en-US"/>
          </a:p>
        </p:txBody>
      </p:sp>
    </p:spTree>
    <p:extLst>
      <p:ext uri="{BB962C8B-B14F-4D97-AF65-F5344CB8AC3E}">
        <p14:creationId xmlns:p14="http://schemas.microsoft.com/office/powerpoint/2010/main" val="85646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treated great saphenous vein is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now thick-walled, echogenic, and non-compressible.  Thrombus extends to the SFJ, but not into the common femoral. </a:t>
            </a:r>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18</a:t>
            </a:fld>
            <a:endParaRPr lang="en-US"/>
          </a:p>
        </p:txBody>
      </p:sp>
    </p:spTree>
    <p:extLst>
      <p:ext uri="{BB962C8B-B14F-4D97-AF65-F5344CB8AC3E}">
        <p14:creationId xmlns:p14="http://schemas.microsoft.com/office/powerpoint/2010/main" val="268597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F5457-FCEC-4EB5-9AC3-B4D714F8A882}" type="slidenum">
              <a:rPr lang="en-US" smtClean="0"/>
              <a:pPr/>
              <a:t>19</a:t>
            </a:fld>
            <a:endParaRPr lang="en-US"/>
          </a:p>
        </p:txBody>
      </p:sp>
    </p:spTree>
    <p:extLst>
      <p:ext uri="{BB962C8B-B14F-4D97-AF65-F5344CB8AC3E}">
        <p14:creationId xmlns:p14="http://schemas.microsoft.com/office/powerpoint/2010/main" val="426586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1122B7-248A-455E-B1AA-57088DC81145}" type="datetimeFigureOut">
              <a:rPr lang="en-US" smtClean="0"/>
              <a:pPr/>
              <a:t>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122B7-248A-455E-B1AA-57088DC81145}" type="datetimeFigureOut">
              <a:rPr lang="en-US" smtClean="0"/>
              <a:pPr/>
              <a:t>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FA76-591B-4563-985F-EF9BA25124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1122B7-248A-455E-B1AA-57088DC81145}" type="datetimeFigureOut">
              <a:rPr lang="en-US" smtClean="0"/>
              <a:pPr/>
              <a:t>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FA76-591B-4563-985F-EF9BA25124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1122B7-248A-455E-B1AA-57088DC81145}" type="datetimeFigureOut">
              <a:rPr lang="en-US" smtClean="0"/>
              <a:pPr/>
              <a:t>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FA76-591B-4563-985F-EF9BA25124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1122B7-248A-455E-B1AA-57088DC81145}" type="datetimeFigureOut">
              <a:rPr lang="en-US" smtClean="0"/>
              <a:pPr/>
              <a:t>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FA76-591B-4563-985F-EF9BA25124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1122B7-248A-455E-B1AA-57088DC81145}" type="datetimeFigureOut">
              <a:rPr lang="en-US" smtClean="0"/>
              <a:pPr/>
              <a:t>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8FA76-591B-4563-985F-EF9BA25124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1122B7-248A-455E-B1AA-57088DC81145}" type="datetimeFigureOut">
              <a:rPr lang="en-US" smtClean="0"/>
              <a:pPr/>
              <a:t>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38FA76-591B-4563-985F-EF9BA25124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1122B7-248A-455E-B1AA-57088DC81145}" type="datetimeFigureOut">
              <a:rPr lang="en-US" smtClean="0"/>
              <a:pPr/>
              <a:t>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38FA76-591B-4563-985F-EF9BA25124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122B7-248A-455E-B1AA-57088DC81145}" type="datetimeFigureOut">
              <a:rPr lang="en-US" smtClean="0"/>
              <a:pPr/>
              <a:t>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38FA76-591B-4563-985F-EF9BA25124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122B7-248A-455E-B1AA-57088DC81145}" type="datetimeFigureOut">
              <a:rPr lang="en-US" smtClean="0"/>
              <a:pPr/>
              <a:t>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8FA76-591B-4563-985F-EF9BA25124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122B7-248A-455E-B1AA-57088DC81145}" type="datetimeFigureOut">
              <a:rPr lang="en-US" smtClean="0"/>
              <a:pPr/>
              <a:t>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8FA76-591B-4563-985F-EF9BA25124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122B7-248A-455E-B1AA-57088DC81145}" type="datetimeFigureOut">
              <a:rPr lang="en-US" smtClean="0"/>
              <a:pPr/>
              <a:t>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8FA76-591B-4563-985F-EF9BA25124C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dirty="0" smtClean="0"/>
              <a:t>New England Society of Interventional Radiology</a:t>
            </a:r>
            <a:r>
              <a:rPr lang="en-US" dirty="0" smtClean="0"/>
              <a:t/>
            </a:r>
            <a:br>
              <a:rPr lang="en-US" dirty="0" smtClean="0"/>
            </a:br>
            <a:r>
              <a:rPr lang="en-US" sz="6000" dirty="0" smtClean="0"/>
              <a:t>Case Presentation</a:t>
            </a:r>
            <a:endParaRPr lang="en-US" sz="6000" dirty="0"/>
          </a:p>
        </p:txBody>
      </p:sp>
      <p:sp>
        <p:nvSpPr>
          <p:cNvPr id="3" name="Subtitle 2"/>
          <p:cNvSpPr>
            <a:spLocks noGrp="1"/>
          </p:cNvSpPr>
          <p:nvPr>
            <p:ph type="subTitle" idx="1"/>
          </p:nvPr>
        </p:nvSpPr>
        <p:spPr/>
        <p:txBody>
          <a:bodyPr>
            <a:noAutofit/>
          </a:bodyPr>
          <a:lstStyle/>
          <a:p>
            <a:r>
              <a:rPr lang="en-US" sz="3600" dirty="0" smtClean="0"/>
              <a:t>February 13, 2017</a:t>
            </a:r>
          </a:p>
          <a:p>
            <a:pPr>
              <a:lnSpc>
                <a:spcPct val="90000"/>
              </a:lnSpc>
            </a:pPr>
            <a:r>
              <a:rPr lang="en-US" sz="1800" dirty="0" smtClean="0"/>
              <a:t>Lauren E. Ferrara, MD</a:t>
            </a:r>
          </a:p>
          <a:p>
            <a:pPr>
              <a:lnSpc>
                <a:spcPct val="90000"/>
              </a:lnSpc>
            </a:pPr>
            <a:r>
              <a:rPr lang="en-US" sz="1800" dirty="0" smtClean="0"/>
              <a:t>Michael S. </a:t>
            </a:r>
            <a:r>
              <a:rPr lang="en-US" sz="1800" dirty="0" err="1" smtClean="0"/>
              <a:t>Stecker</a:t>
            </a:r>
            <a:r>
              <a:rPr lang="en-US" sz="1800" dirty="0" smtClean="0"/>
              <a:t>, MD</a:t>
            </a:r>
          </a:p>
          <a:p>
            <a:pPr>
              <a:lnSpc>
                <a:spcPct val="90000"/>
              </a:lnSpc>
            </a:pPr>
            <a:r>
              <a:rPr lang="en-US" sz="1800" dirty="0" smtClean="0"/>
              <a:t>Brigham and Women’s Hospital</a:t>
            </a:r>
            <a:endParaRPr lang="en-US" sz="1800" dirty="0"/>
          </a:p>
        </p:txBody>
      </p:sp>
    </p:spTree>
    <p:extLst>
      <p:ext uri="{BB962C8B-B14F-4D97-AF65-F5344CB8AC3E}">
        <p14:creationId xmlns:p14="http://schemas.microsoft.com/office/powerpoint/2010/main" val="15660047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2</a:t>
            </a:r>
            <a:endParaRPr lang="en-US" dirty="0"/>
          </a:p>
        </p:txBody>
      </p:sp>
      <p:sp>
        <p:nvSpPr>
          <p:cNvPr id="3" name="Content Placeholder 2"/>
          <p:cNvSpPr>
            <a:spLocks noGrp="1"/>
          </p:cNvSpPr>
          <p:nvPr>
            <p:ph idx="1"/>
          </p:nvPr>
        </p:nvSpPr>
        <p:spPr/>
        <p:txBody>
          <a:bodyPr>
            <a:normAutofit/>
          </a:bodyPr>
          <a:lstStyle/>
          <a:p>
            <a:r>
              <a:rPr lang="en-US" dirty="0" smtClean="0"/>
              <a:t>What  gradient compression stockings are appropriate before and after the procedure</a:t>
            </a:r>
          </a:p>
          <a:p>
            <a:pPr lvl="1"/>
            <a:r>
              <a:rPr lang="en-US" dirty="0"/>
              <a:t>A</a:t>
            </a:r>
            <a:r>
              <a:rPr lang="en-US" dirty="0" smtClean="0"/>
              <a:t>) 20-30 mmHg, 20-30 mmHg</a:t>
            </a:r>
          </a:p>
          <a:p>
            <a:pPr lvl="1"/>
            <a:r>
              <a:rPr lang="en-US" dirty="0" smtClean="0"/>
              <a:t>B</a:t>
            </a:r>
            <a:r>
              <a:rPr lang="en-US" dirty="0"/>
              <a:t>) 20-30 mmHg, 30-40 </a:t>
            </a:r>
            <a:r>
              <a:rPr lang="en-US" dirty="0" smtClean="0"/>
              <a:t>mmHg</a:t>
            </a:r>
          </a:p>
          <a:p>
            <a:pPr lvl="1"/>
            <a:r>
              <a:rPr lang="en-US" dirty="0" smtClean="0"/>
              <a:t>C</a:t>
            </a:r>
            <a:r>
              <a:rPr lang="en-US" dirty="0"/>
              <a:t>) </a:t>
            </a:r>
            <a:r>
              <a:rPr lang="en-US" dirty="0" smtClean="0"/>
              <a:t>30-40 </a:t>
            </a:r>
            <a:r>
              <a:rPr lang="en-US" dirty="0"/>
              <a:t>mmHg, </a:t>
            </a:r>
            <a:r>
              <a:rPr lang="en-US" dirty="0" smtClean="0"/>
              <a:t>20-30 mmHg</a:t>
            </a:r>
          </a:p>
          <a:p>
            <a:pPr lvl="1"/>
            <a:r>
              <a:rPr lang="en-US" dirty="0" smtClean="0"/>
              <a:t>D</a:t>
            </a:r>
            <a:r>
              <a:rPr lang="en-US" dirty="0"/>
              <a:t>) </a:t>
            </a:r>
            <a:r>
              <a:rPr lang="en-US" dirty="0" smtClean="0"/>
              <a:t>30-40 </a:t>
            </a:r>
            <a:r>
              <a:rPr lang="en-US" dirty="0"/>
              <a:t>mmHg, 30-40 </a:t>
            </a:r>
            <a:r>
              <a:rPr lang="en-US" dirty="0" smtClean="0"/>
              <a:t>mmHg</a:t>
            </a:r>
            <a:endParaRPr lang="en-US" dirty="0"/>
          </a:p>
        </p:txBody>
      </p:sp>
    </p:spTree>
    <p:extLst>
      <p:ext uri="{BB962C8B-B14F-4D97-AF65-F5344CB8AC3E}">
        <p14:creationId xmlns:p14="http://schemas.microsoft.com/office/powerpoint/2010/main" val="7213168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2</a:t>
            </a:r>
            <a:endParaRPr lang="en-US" dirty="0"/>
          </a:p>
        </p:txBody>
      </p:sp>
      <p:sp>
        <p:nvSpPr>
          <p:cNvPr id="3" name="Content Placeholder 2"/>
          <p:cNvSpPr>
            <a:spLocks noGrp="1"/>
          </p:cNvSpPr>
          <p:nvPr>
            <p:ph idx="1"/>
          </p:nvPr>
        </p:nvSpPr>
        <p:spPr/>
        <p:txBody>
          <a:bodyPr>
            <a:normAutofit/>
          </a:bodyPr>
          <a:lstStyle/>
          <a:p>
            <a:r>
              <a:rPr lang="en-US" dirty="0" smtClean="0"/>
              <a:t>What  gradient compression stockings are appropriate before and after the procedure</a:t>
            </a:r>
          </a:p>
          <a:p>
            <a:pPr lvl="1"/>
            <a:r>
              <a:rPr lang="en-US" dirty="0"/>
              <a:t>A</a:t>
            </a:r>
            <a:r>
              <a:rPr lang="en-US" dirty="0" smtClean="0"/>
              <a:t>) 20-30 mmHg, 20-30 mmHg</a:t>
            </a:r>
          </a:p>
          <a:p>
            <a:pPr lvl="1"/>
            <a:r>
              <a:rPr lang="en-US" dirty="0" smtClean="0">
                <a:solidFill>
                  <a:srgbClr val="FFFF00"/>
                </a:solidFill>
              </a:rPr>
              <a:t>B</a:t>
            </a:r>
            <a:r>
              <a:rPr lang="en-US" dirty="0">
                <a:solidFill>
                  <a:srgbClr val="FFFF00"/>
                </a:solidFill>
              </a:rPr>
              <a:t>) 20-30 mmHg, 30-40 </a:t>
            </a:r>
            <a:r>
              <a:rPr lang="en-US" dirty="0" smtClean="0">
                <a:solidFill>
                  <a:srgbClr val="FFFF00"/>
                </a:solidFill>
              </a:rPr>
              <a:t>mmHg</a:t>
            </a:r>
          </a:p>
          <a:p>
            <a:pPr lvl="1"/>
            <a:r>
              <a:rPr lang="en-US" dirty="0" smtClean="0"/>
              <a:t>C</a:t>
            </a:r>
            <a:r>
              <a:rPr lang="en-US" dirty="0"/>
              <a:t>) </a:t>
            </a:r>
            <a:r>
              <a:rPr lang="en-US" dirty="0" smtClean="0"/>
              <a:t>30-40 </a:t>
            </a:r>
            <a:r>
              <a:rPr lang="en-US" dirty="0"/>
              <a:t>mmHg, </a:t>
            </a:r>
            <a:r>
              <a:rPr lang="en-US" dirty="0" smtClean="0"/>
              <a:t>20-30 mmHg</a:t>
            </a:r>
          </a:p>
          <a:p>
            <a:pPr lvl="1"/>
            <a:r>
              <a:rPr lang="en-US" dirty="0" smtClean="0"/>
              <a:t>D</a:t>
            </a:r>
            <a:r>
              <a:rPr lang="en-US" dirty="0"/>
              <a:t>) </a:t>
            </a:r>
            <a:r>
              <a:rPr lang="en-US" dirty="0" smtClean="0"/>
              <a:t>30-40 </a:t>
            </a:r>
            <a:r>
              <a:rPr lang="en-US" dirty="0"/>
              <a:t>mmHg, 30-40 </a:t>
            </a:r>
            <a:r>
              <a:rPr lang="en-US" dirty="0" smtClean="0"/>
              <a:t>mmHg</a:t>
            </a:r>
            <a:endParaRPr lang="en-US" dirty="0"/>
          </a:p>
        </p:txBody>
      </p:sp>
    </p:spTree>
    <p:extLst>
      <p:ext uri="{BB962C8B-B14F-4D97-AF65-F5344CB8AC3E}">
        <p14:creationId xmlns:p14="http://schemas.microsoft.com/office/powerpoint/2010/main" val="28002923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RT GSV EVLT</a:t>
            </a:r>
            <a:endParaRPr lang="en-US" dirty="0"/>
          </a:p>
        </p:txBody>
      </p:sp>
      <p:sp>
        <p:nvSpPr>
          <p:cNvPr id="7" name="Subtitle 6"/>
          <p:cNvSpPr>
            <a:spLocks noGrp="1"/>
          </p:cNvSpPr>
          <p:nvPr>
            <p:ph type="subTitle" idx="1"/>
          </p:nvPr>
        </p:nvSpPr>
        <p:spPr/>
        <p:txBody>
          <a:bodyPr/>
          <a:lstStyle/>
          <a:p>
            <a:r>
              <a:rPr lang="en-US" dirty="0" smtClean="0"/>
              <a:t>Knee to 2 cm below SFJ:</a:t>
            </a:r>
          </a:p>
          <a:p>
            <a:r>
              <a:rPr lang="en-US" dirty="0" smtClean="0"/>
              <a:t>32 cm, 2608 J</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RT GSV EVLT: 5/25/2016</a:t>
            </a:r>
            <a:endParaRPr lang="en-US" dirty="0"/>
          </a:p>
        </p:txBody>
      </p:sp>
      <p:pic>
        <p:nvPicPr>
          <p:cNvPr id="8195" name="Picture 3"/>
          <p:cNvPicPr>
            <a:picLocks noGrp="1" noChangeAspect="1" noChangeArrowheads="1"/>
          </p:cNvPicPr>
          <p:nvPr>
            <p:ph idx="1"/>
          </p:nvPr>
        </p:nvPicPr>
        <p:blipFill>
          <a:blip r:embed="rId2" cstate="print"/>
          <a:srcRect t="12982" b="12982"/>
          <a:stretch>
            <a:fillRect/>
          </a:stretch>
        </p:blipFill>
        <p:spPr bwMode="auto">
          <a:prstGeom prst="rect">
            <a:avLst/>
          </a:prstGeom>
          <a:noFill/>
          <a:ln w="9525">
            <a:noFill/>
            <a:miter lim="800000"/>
            <a:headEnd/>
            <a:tailEnd/>
          </a:ln>
        </p:spPr>
      </p:pic>
      <p:sp>
        <p:nvSpPr>
          <p:cNvPr id="6" name="TextBox 5"/>
          <p:cNvSpPr txBox="1"/>
          <p:nvPr/>
        </p:nvSpPr>
        <p:spPr>
          <a:xfrm>
            <a:off x="2514600" y="2057400"/>
            <a:ext cx="694421" cy="523220"/>
          </a:xfrm>
          <a:prstGeom prst="rect">
            <a:avLst/>
          </a:prstGeom>
          <a:noFill/>
        </p:spPr>
        <p:txBody>
          <a:bodyPr wrap="none" rtlCol="0">
            <a:spAutoFit/>
          </a:bodyPr>
          <a:lstStyle/>
          <a:p>
            <a:r>
              <a:rPr lang="en-US" sz="2800" dirty="0" smtClean="0"/>
              <a:t>SFJ</a:t>
            </a:r>
            <a:endParaRPr lang="en-US" sz="2800" dirty="0"/>
          </a:p>
        </p:txBody>
      </p:sp>
      <p:sp>
        <p:nvSpPr>
          <p:cNvPr id="7" name="TextBox 6"/>
          <p:cNvSpPr txBox="1"/>
          <p:nvPr/>
        </p:nvSpPr>
        <p:spPr>
          <a:xfrm>
            <a:off x="5638800" y="2209800"/>
            <a:ext cx="1678665" cy="523220"/>
          </a:xfrm>
          <a:prstGeom prst="rect">
            <a:avLst/>
          </a:prstGeom>
          <a:noFill/>
        </p:spPr>
        <p:txBody>
          <a:bodyPr wrap="none" rtlCol="0">
            <a:spAutoFit/>
          </a:bodyPr>
          <a:lstStyle/>
          <a:p>
            <a:r>
              <a:rPr lang="en-US" sz="2800" dirty="0" smtClean="0"/>
              <a:t>Laser Tip</a:t>
            </a:r>
            <a:endParaRPr lang="en-US" sz="2800" dirty="0"/>
          </a:p>
        </p:txBody>
      </p:sp>
      <p:cxnSp>
        <p:nvCxnSpPr>
          <p:cNvPr id="9" name="Straight Arrow Connector 8"/>
          <p:cNvCxnSpPr>
            <a:stCxn id="6" idx="3"/>
          </p:cNvCxnSpPr>
          <p:nvPr/>
        </p:nvCxnSpPr>
        <p:spPr>
          <a:xfrm flipV="1">
            <a:off x="3209021" y="2057400"/>
            <a:ext cx="600979" cy="26161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p:cNvCxnSpPr>
          <p:nvPr/>
        </p:nvCxnSpPr>
        <p:spPr>
          <a:xfrm flipH="1" flipV="1">
            <a:off x="5410200" y="1752600"/>
            <a:ext cx="228600" cy="71881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RT GSV EVLT: 5/25/2016</a:t>
            </a:r>
            <a:endParaRPr lang="en-US" dirty="0"/>
          </a:p>
        </p:txBody>
      </p:sp>
      <p:pic>
        <p:nvPicPr>
          <p:cNvPr id="8194" name="Picture 2"/>
          <p:cNvPicPr>
            <a:picLocks noGrp="1" noChangeAspect="1" noChangeArrowheads="1"/>
          </p:cNvPicPr>
          <p:nvPr>
            <p:ph idx="1"/>
          </p:nvPr>
        </p:nvPicPr>
        <p:blipFill>
          <a:blip r:embed="rId3"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Short Term Follow-Up</a:t>
            </a:r>
            <a:endParaRPr lang="en-US" dirty="0"/>
          </a:p>
        </p:txBody>
      </p:sp>
      <p:sp>
        <p:nvSpPr>
          <p:cNvPr id="7" name="Subtitle 6"/>
          <p:cNvSpPr>
            <a:spLocks noGrp="1"/>
          </p:cNvSpPr>
          <p:nvPr>
            <p:ph type="subTitle" idx="1"/>
          </p:nvPr>
        </p:nvSpPr>
        <p:spPr/>
        <p:txBody>
          <a:bodyPr/>
          <a:lstStyle/>
          <a:p>
            <a:r>
              <a:rPr lang="en-US" dirty="0" smtClean="0"/>
              <a:t>POD #15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F/U: 6/9/2016</a:t>
            </a:r>
            <a:endParaRPr lang="en-US" dirty="0"/>
          </a:p>
        </p:txBody>
      </p:sp>
      <p:pic>
        <p:nvPicPr>
          <p:cNvPr id="5122" name="Picture 2"/>
          <p:cNvPicPr>
            <a:picLocks noGrp="1" noChangeAspect="1" noChangeArrowheads="1"/>
          </p:cNvPicPr>
          <p:nvPr>
            <p:ph idx="1"/>
          </p:nvPr>
        </p:nvPicPr>
        <p:blipFill>
          <a:blip r:embed="rId2"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F/U: 6/9/2016</a:t>
            </a:r>
            <a:endParaRPr lang="en-US" dirty="0"/>
          </a:p>
        </p:txBody>
      </p:sp>
      <p:pic>
        <p:nvPicPr>
          <p:cNvPr id="4098" name="Picture 2"/>
          <p:cNvPicPr>
            <a:picLocks noGrp="1" noChangeAspect="1" noChangeArrowheads="1"/>
          </p:cNvPicPr>
          <p:nvPr>
            <p:ph idx="1"/>
          </p:nvPr>
        </p:nvPicPr>
        <p:blipFill>
          <a:blip r:embed="rId2"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F/U: 6/9/2016</a:t>
            </a:r>
            <a:endParaRPr lang="en-US" dirty="0"/>
          </a:p>
        </p:txBody>
      </p:sp>
      <p:pic>
        <p:nvPicPr>
          <p:cNvPr id="7170" name="Picture 2"/>
          <p:cNvPicPr>
            <a:picLocks noGrp="1" noChangeAspect="1" noChangeArrowheads="1"/>
          </p:cNvPicPr>
          <p:nvPr>
            <p:ph idx="1"/>
          </p:nvPr>
        </p:nvPicPr>
        <p:blipFill>
          <a:blip r:embed="rId3"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F/U: 6/9/2016</a:t>
            </a:r>
            <a:endParaRPr lang="en-US" dirty="0"/>
          </a:p>
        </p:txBody>
      </p:sp>
      <p:pic>
        <p:nvPicPr>
          <p:cNvPr id="6146" name="Picture 2"/>
          <p:cNvPicPr>
            <a:picLocks noGrp="1" noChangeAspect="1" noChangeArrowheads="1"/>
          </p:cNvPicPr>
          <p:nvPr>
            <p:ph idx="1"/>
          </p:nvPr>
        </p:nvPicPr>
        <p:blipFill>
          <a:blip r:embed="rId3"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Incompetence of the Right Great Saphenous Vein</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80  year old woman with right lower extremity discomfort.</a:t>
            </a:r>
          </a:p>
          <a:p>
            <a:r>
              <a:rPr lang="en-US" dirty="0" smtClean="0"/>
              <a:t>Reports prior “stripping” procedures in 1988 &amp; 1989; </a:t>
            </a:r>
            <a:r>
              <a:rPr lang="en-US" dirty="0" err="1" smtClean="0"/>
              <a:t>sclerotherapy</a:t>
            </a:r>
            <a:r>
              <a:rPr lang="en-US" dirty="0" smtClean="0"/>
              <a:t> in 1998 &amp; 1999.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3</a:t>
            </a:r>
            <a:endParaRPr lang="en-US" dirty="0"/>
          </a:p>
        </p:txBody>
      </p:sp>
      <p:sp>
        <p:nvSpPr>
          <p:cNvPr id="3" name="Content Placeholder 2"/>
          <p:cNvSpPr>
            <a:spLocks noGrp="1"/>
          </p:cNvSpPr>
          <p:nvPr>
            <p:ph idx="1"/>
          </p:nvPr>
        </p:nvSpPr>
        <p:spPr/>
        <p:txBody>
          <a:bodyPr>
            <a:normAutofit/>
          </a:bodyPr>
          <a:lstStyle/>
          <a:p>
            <a:r>
              <a:rPr lang="en-US" dirty="0" smtClean="0"/>
              <a:t>What does EHIT stand for?</a:t>
            </a:r>
          </a:p>
          <a:p>
            <a:pPr lvl="1"/>
            <a:r>
              <a:rPr lang="en-US" dirty="0"/>
              <a:t>A</a:t>
            </a:r>
            <a:r>
              <a:rPr lang="en-US" dirty="0" smtClean="0"/>
              <a:t>) </a:t>
            </a:r>
            <a:r>
              <a:rPr lang="en-US" dirty="0" err="1" smtClean="0"/>
              <a:t>Endovenous</a:t>
            </a:r>
            <a:r>
              <a:rPr lang="en-US" dirty="0" smtClean="0"/>
              <a:t> Hemorrhagic Thrombosis</a:t>
            </a:r>
          </a:p>
          <a:p>
            <a:pPr lvl="1"/>
            <a:r>
              <a:rPr lang="en-US" dirty="0" smtClean="0"/>
              <a:t>B</a:t>
            </a:r>
            <a:r>
              <a:rPr lang="en-US" dirty="0"/>
              <a:t>) </a:t>
            </a:r>
            <a:r>
              <a:rPr lang="en-US" dirty="0" err="1" smtClean="0"/>
              <a:t>Endothermal</a:t>
            </a:r>
            <a:r>
              <a:rPr lang="en-US" dirty="0" smtClean="0"/>
              <a:t> Heat Induced Thrombosis</a:t>
            </a:r>
          </a:p>
          <a:p>
            <a:pPr lvl="1"/>
            <a:r>
              <a:rPr lang="en-US" dirty="0" smtClean="0"/>
              <a:t>C</a:t>
            </a:r>
            <a:r>
              <a:rPr lang="en-US" dirty="0"/>
              <a:t>) </a:t>
            </a:r>
            <a:r>
              <a:rPr lang="en-US" dirty="0" err="1" smtClean="0"/>
              <a:t>Endovenous</a:t>
            </a:r>
            <a:r>
              <a:rPr lang="en-US" dirty="0" smtClean="0"/>
              <a:t> Heat Induced Thrombosis</a:t>
            </a:r>
          </a:p>
          <a:p>
            <a:pPr lvl="1"/>
            <a:r>
              <a:rPr lang="en-US" dirty="0" smtClean="0"/>
              <a:t>D</a:t>
            </a:r>
            <a:r>
              <a:rPr lang="en-US" dirty="0"/>
              <a:t>) </a:t>
            </a:r>
            <a:r>
              <a:rPr lang="en-US" dirty="0" err="1" smtClean="0"/>
              <a:t>Endothermal</a:t>
            </a:r>
            <a:r>
              <a:rPr lang="en-US" dirty="0" smtClean="0"/>
              <a:t> Hemorrhagic Inducted Thrombosis</a:t>
            </a:r>
            <a:endParaRPr lang="en-US" dirty="0"/>
          </a:p>
        </p:txBody>
      </p:sp>
    </p:spTree>
    <p:extLst>
      <p:ext uri="{BB962C8B-B14F-4D97-AF65-F5344CB8AC3E}">
        <p14:creationId xmlns:p14="http://schemas.microsoft.com/office/powerpoint/2010/main" val="32142701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3</a:t>
            </a:r>
            <a:endParaRPr lang="en-US" dirty="0"/>
          </a:p>
        </p:txBody>
      </p:sp>
      <p:sp>
        <p:nvSpPr>
          <p:cNvPr id="3" name="Content Placeholder 2"/>
          <p:cNvSpPr>
            <a:spLocks noGrp="1"/>
          </p:cNvSpPr>
          <p:nvPr>
            <p:ph idx="1"/>
          </p:nvPr>
        </p:nvSpPr>
        <p:spPr/>
        <p:txBody>
          <a:bodyPr>
            <a:normAutofit/>
          </a:bodyPr>
          <a:lstStyle/>
          <a:p>
            <a:r>
              <a:rPr lang="en-US" dirty="0" smtClean="0"/>
              <a:t>What does EHIT stand for?</a:t>
            </a:r>
          </a:p>
          <a:p>
            <a:pPr lvl="1"/>
            <a:r>
              <a:rPr lang="en-US" dirty="0"/>
              <a:t>A</a:t>
            </a:r>
            <a:r>
              <a:rPr lang="en-US" dirty="0" smtClean="0"/>
              <a:t>) </a:t>
            </a:r>
            <a:r>
              <a:rPr lang="en-US" dirty="0" err="1" smtClean="0"/>
              <a:t>Endovenous</a:t>
            </a:r>
            <a:r>
              <a:rPr lang="en-US" dirty="0" smtClean="0"/>
              <a:t> Hemorrhagic Thrombosis</a:t>
            </a:r>
          </a:p>
          <a:p>
            <a:pPr lvl="1"/>
            <a:r>
              <a:rPr lang="en-US" dirty="0" smtClean="0"/>
              <a:t>B</a:t>
            </a:r>
            <a:r>
              <a:rPr lang="en-US" dirty="0"/>
              <a:t>) </a:t>
            </a:r>
            <a:r>
              <a:rPr lang="en-US" dirty="0" err="1" smtClean="0">
                <a:solidFill>
                  <a:srgbClr val="FFFF00"/>
                </a:solidFill>
              </a:rPr>
              <a:t>Endothermal</a:t>
            </a:r>
            <a:r>
              <a:rPr lang="en-US" dirty="0" smtClean="0">
                <a:solidFill>
                  <a:srgbClr val="FFFF00"/>
                </a:solidFill>
              </a:rPr>
              <a:t> Heat Induced Thrombosis</a:t>
            </a:r>
          </a:p>
          <a:p>
            <a:pPr lvl="1"/>
            <a:r>
              <a:rPr lang="en-US" dirty="0" smtClean="0"/>
              <a:t>C</a:t>
            </a:r>
            <a:r>
              <a:rPr lang="en-US" dirty="0"/>
              <a:t>) </a:t>
            </a:r>
            <a:r>
              <a:rPr lang="en-US" dirty="0" err="1" smtClean="0"/>
              <a:t>Endovenous</a:t>
            </a:r>
            <a:r>
              <a:rPr lang="en-US" dirty="0" smtClean="0"/>
              <a:t> Heat Induced Thrombosis</a:t>
            </a:r>
          </a:p>
          <a:p>
            <a:pPr lvl="1"/>
            <a:r>
              <a:rPr lang="en-US" dirty="0" smtClean="0"/>
              <a:t>D</a:t>
            </a:r>
            <a:r>
              <a:rPr lang="en-US" dirty="0"/>
              <a:t>) </a:t>
            </a:r>
            <a:r>
              <a:rPr lang="en-US" dirty="0" err="1" smtClean="0"/>
              <a:t>Endothermal</a:t>
            </a:r>
            <a:r>
              <a:rPr lang="en-US" dirty="0" smtClean="0"/>
              <a:t> Hemorrhagic Inducted Thrombosis</a:t>
            </a:r>
            <a:endParaRPr lang="en-US" dirty="0"/>
          </a:p>
        </p:txBody>
      </p:sp>
    </p:spTree>
    <p:extLst>
      <p:ext uri="{BB962C8B-B14F-4D97-AF65-F5344CB8AC3E}">
        <p14:creationId xmlns:p14="http://schemas.microsoft.com/office/powerpoint/2010/main" val="15829689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dirty="0" smtClean="0"/>
              <a:t>Definition of EHIT</a:t>
            </a:r>
            <a:endParaRPr lang="en-US" dirty="0"/>
          </a:p>
        </p:txBody>
      </p:sp>
      <p:sp>
        <p:nvSpPr>
          <p:cNvPr id="3" name="Content Placeholder 2"/>
          <p:cNvSpPr>
            <a:spLocks noGrp="1"/>
          </p:cNvSpPr>
          <p:nvPr>
            <p:ph idx="1"/>
          </p:nvPr>
        </p:nvSpPr>
        <p:spPr>
          <a:xfrm>
            <a:off x="762000" y="1752600"/>
            <a:ext cx="7467600" cy="4373563"/>
          </a:xfrm>
        </p:spPr>
        <p:txBody>
          <a:bodyPr/>
          <a:lstStyle/>
          <a:p>
            <a:r>
              <a:rPr lang="en-US" dirty="0" smtClean="0"/>
              <a:t>The propagation of thrombus from the superficial vein into a more central deep vein</a:t>
            </a:r>
          </a:p>
          <a:p>
            <a:r>
              <a:rPr lang="en-US" dirty="0" smtClean="0"/>
              <a:t>Four classes of EHIT – What class is this case?</a:t>
            </a:r>
          </a:p>
        </p:txBody>
      </p:sp>
    </p:spTree>
    <p:extLst>
      <p:ext uri="{BB962C8B-B14F-4D97-AF65-F5344CB8AC3E}">
        <p14:creationId xmlns:p14="http://schemas.microsoft.com/office/powerpoint/2010/main" val="29470983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EHIT Classification</a:t>
            </a:r>
            <a:endParaRPr lang="en-US" dirty="0"/>
          </a:p>
        </p:txBody>
      </p:sp>
      <p:pic>
        <p:nvPicPr>
          <p:cNvPr id="13315" name="Picture 3"/>
          <p:cNvPicPr>
            <a:picLocks noGrp="1" noChangeAspect="1" noChangeArrowheads="1"/>
          </p:cNvPicPr>
          <p:nvPr>
            <p:ph idx="1"/>
          </p:nvPr>
        </p:nvPicPr>
        <p:blipFill>
          <a:blip r:embed="rId3" cstate="print"/>
          <a:srcRect/>
          <a:stretch>
            <a:fillRect/>
          </a:stretch>
        </p:blipFill>
        <p:spPr bwMode="auto">
          <a:xfrm>
            <a:off x="457200" y="1905000"/>
            <a:ext cx="8191980" cy="347472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EHIT Classification</a:t>
            </a:r>
            <a:endParaRPr lang="en-US" dirty="0"/>
          </a:p>
        </p:txBody>
      </p:sp>
      <p:pic>
        <p:nvPicPr>
          <p:cNvPr id="13315" name="Picture 3"/>
          <p:cNvPicPr>
            <a:picLocks noGrp="1" noChangeAspect="1" noChangeArrowheads="1"/>
          </p:cNvPicPr>
          <p:nvPr>
            <p:ph idx="1"/>
          </p:nvPr>
        </p:nvPicPr>
        <p:blipFill>
          <a:blip r:embed="rId3" cstate="print"/>
          <a:srcRect/>
          <a:stretch>
            <a:fillRect/>
          </a:stretch>
        </p:blipFill>
        <p:spPr bwMode="auto">
          <a:xfrm>
            <a:off x="457200" y="1905000"/>
            <a:ext cx="8191980" cy="3474720"/>
          </a:xfrm>
          <a:prstGeom prst="rect">
            <a:avLst/>
          </a:prstGeom>
          <a:noFill/>
          <a:ln w="9525">
            <a:noFill/>
            <a:miter lim="800000"/>
            <a:headEnd/>
            <a:tailEnd/>
          </a:ln>
        </p:spPr>
      </p:pic>
      <p:sp>
        <p:nvSpPr>
          <p:cNvPr id="7" name="Rectangle 6"/>
          <p:cNvSpPr/>
          <p:nvPr/>
        </p:nvSpPr>
        <p:spPr>
          <a:xfrm>
            <a:off x="609600" y="2590800"/>
            <a:ext cx="7467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6800" y="5791200"/>
            <a:ext cx="7239000" cy="646331"/>
          </a:xfrm>
          <a:prstGeom prst="rect">
            <a:avLst/>
          </a:prstGeom>
        </p:spPr>
        <p:txBody>
          <a:bodyPr wrap="square">
            <a:spAutoFit/>
          </a:bodyPr>
          <a:lstStyle/>
          <a:p>
            <a:r>
              <a:rPr lang="hu-HU" dirty="0"/>
              <a:t>D. Dexter et al. Phlebology 2012;27 Suppl 1:40–45. DOI: 10.1258/phleb.2012.012S18</a:t>
            </a:r>
            <a:endParaRPr lang="en-US" dirty="0"/>
          </a:p>
        </p:txBody>
      </p:sp>
    </p:spTree>
    <p:extLst>
      <p:ext uri="{BB962C8B-B14F-4D97-AF65-F5344CB8AC3E}">
        <p14:creationId xmlns:p14="http://schemas.microsoft.com/office/powerpoint/2010/main" val="4191036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Short Term Follow-Up</a:t>
            </a:r>
            <a:endParaRPr lang="en-US" dirty="0"/>
          </a:p>
        </p:txBody>
      </p:sp>
      <p:sp>
        <p:nvSpPr>
          <p:cNvPr id="7" name="Subtitle 6"/>
          <p:cNvSpPr>
            <a:spLocks noGrp="1"/>
          </p:cNvSpPr>
          <p:nvPr>
            <p:ph type="subTitle" idx="1"/>
          </p:nvPr>
        </p:nvSpPr>
        <p:spPr/>
        <p:txBody>
          <a:bodyPr>
            <a:normAutofit fontScale="92500" lnSpcReduction="20000"/>
          </a:bodyPr>
          <a:lstStyle/>
          <a:p>
            <a:r>
              <a:rPr lang="en-US" dirty="0" smtClean="0"/>
              <a:t>EHIT Type 1:</a:t>
            </a:r>
          </a:p>
          <a:p>
            <a:r>
              <a:rPr lang="en-US" dirty="0" smtClean="0"/>
              <a:t>Increased ASA from 81 mg PO QD to 325 mg PO QD for 1 month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4</a:t>
            </a:r>
            <a:endParaRPr lang="en-US" dirty="0"/>
          </a:p>
        </p:txBody>
      </p:sp>
      <p:sp>
        <p:nvSpPr>
          <p:cNvPr id="3" name="Content Placeholder 2"/>
          <p:cNvSpPr>
            <a:spLocks noGrp="1"/>
          </p:cNvSpPr>
          <p:nvPr>
            <p:ph idx="1"/>
          </p:nvPr>
        </p:nvSpPr>
        <p:spPr/>
        <p:txBody>
          <a:bodyPr>
            <a:normAutofit/>
          </a:bodyPr>
          <a:lstStyle/>
          <a:p>
            <a:r>
              <a:rPr lang="en-US" dirty="0" smtClean="0"/>
              <a:t>What  is the typical treatment for Type I EHIT based on the literature?</a:t>
            </a:r>
          </a:p>
          <a:p>
            <a:pPr lvl="1"/>
            <a:r>
              <a:rPr lang="en-US" dirty="0"/>
              <a:t>A</a:t>
            </a:r>
            <a:r>
              <a:rPr lang="en-US" dirty="0" smtClean="0"/>
              <a:t>) Aspirin</a:t>
            </a:r>
          </a:p>
          <a:p>
            <a:pPr lvl="1"/>
            <a:r>
              <a:rPr lang="en-US" dirty="0" smtClean="0"/>
              <a:t>B</a:t>
            </a:r>
            <a:r>
              <a:rPr lang="en-US" dirty="0"/>
              <a:t>) </a:t>
            </a:r>
            <a:r>
              <a:rPr lang="en-US" dirty="0" smtClean="0"/>
              <a:t>LMWH</a:t>
            </a:r>
          </a:p>
          <a:p>
            <a:pPr lvl="1"/>
            <a:r>
              <a:rPr lang="en-US" dirty="0" smtClean="0"/>
              <a:t>C</a:t>
            </a:r>
            <a:r>
              <a:rPr lang="en-US" dirty="0"/>
              <a:t>) </a:t>
            </a:r>
            <a:r>
              <a:rPr lang="en-US" dirty="0" smtClean="0"/>
              <a:t>Warfarin</a:t>
            </a:r>
          </a:p>
          <a:p>
            <a:pPr lvl="1"/>
            <a:r>
              <a:rPr lang="en-US" dirty="0" smtClean="0"/>
              <a:t>D</a:t>
            </a:r>
            <a:r>
              <a:rPr lang="en-US" dirty="0"/>
              <a:t>) </a:t>
            </a:r>
            <a:r>
              <a:rPr lang="en-US" dirty="0" smtClean="0"/>
              <a:t>No treatment recommended</a:t>
            </a:r>
            <a:endParaRPr lang="en-US" dirty="0"/>
          </a:p>
        </p:txBody>
      </p:sp>
    </p:spTree>
    <p:extLst>
      <p:ext uri="{BB962C8B-B14F-4D97-AF65-F5344CB8AC3E}">
        <p14:creationId xmlns:p14="http://schemas.microsoft.com/office/powerpoint/2010/main" val="13629014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4</a:t>
            </a:r>
            <a:endParaRPr lang="en-US" dirty="0"/>
          </a:p>
        </p:txBody>
      </p:sp>
      <p:sp>
        <p:nvSpPr>
          <p:cNvPr id="3" name="Content Placeholder 2"/>
          <p:cNvSpPr>
            <a:spLocks noGrp="1"/>
          </p:cNvSpPr>
          <p:nvPr>
            <p:ph idx="1"/>
          </p:nvPr>
        </p:nvSpPr>
        <p:spPr/>
        <p:txBody>
          <a:bodyPr>
            <a:normAutofit/>
          </a:bodyPr>
          <a:lstStyle/>
          <a:p>
            <a:r>
              <a:rPr lang="en-US" dirty="0" smtClean="0"/>
              <a:t>What  is the typical treatment for Type I EHIT based on the literature?</a:t>
            </a:r>
          </a:p>
          <a:p>
            <a:pPr lvl="1"/>
            <a:r>
              <a:rPr lang="en-US" dirty="0"/>
              <a:t>A</a:t>
            </a:r>
            <a:r>
              <a:rPr lang="en-US" dirty="0" smtClean="0"/>
              <a:t>) Aspirin</a:t>
            </a:r>
          </a:p>
          <a:p>
            <a:pPr lvl="1"/>
            <a:r>
              <a:rPr lang="en-US" dirty="0" smtClean="0"/>
              <a:t>B</a:t>
            </a:r>
            <a:r>
              <a:rPr lang="en-US" dirty="0"/>
              <a:t>) </a:t>
            </a:r>
            <a:r>
              <a:rPr lang="en-US" dirty="0" smtClean="0"/>
              <a:t>LMWH</a:t>
            </a:r>
          </a:p>
          <a:p>
            <a:pPr lvl="1"/>
            <a:r>
              <a:rPr lang="en-US" dirty="0" smtClean="0"/>
              <a:t>C</a:t>
            </a:r>
            <a:r>
              <a:rPr lang="en-US" dirty="0"/>
              <a:t>) </a:t>
            </a:r>
            <a:r>
              <a:rPr lang="en-US" dirty="0" smtClean="0"/>
              <a:t>Warfarin</a:t>
            </a:r>
          </a:p>
          <a:p>
            <a:pPr lvl="1"/>
            <a:r>
              <a:rPr lang="en-US" dirty="0" smtClean="0">
                <a:solidFill>
                  <a:srgbClr val="FFFF00"/>
                </a:solidFill>
              </a:rPr>
              <a:t>D</a:t>
            </a:r>
            <a:r>
              <a:rPr lang="en-US" dirty="0">
                <a:solidFill>
                  <a:srgbClr val="FFFF00"/>
                </a:solidFill>
              </a:rPr>
              <a:t>) </a:t>
            </a:r>
            <a:r>
              <a:rPr lang="en-US" dirty="0" smtClean="0">
                <a:solidFill>
                  <a:srgbClr val="FFFF00"/>
                </a:solidFill>
              </a:rPr>
              <a:t>No treatment recommended</a:t>
            </a:r>
            <a:endParaRPr lang="en-US" dirty="0">
              <a:solidFill>
                <a:srgbClr val="FFFF00"/>
              </a:solidFill>
            </a:endParaRPr>
          </a:p>
        </p:txBody>
      </p:sp>
    </p:spTree>
    <p:extLst>
      <p:ext uri="{BB962C8B-B14F-4D97-AF65-F5344CB8AC3E}">
        <p14:creationId xmlns:p14="http://schemas.microsoft.com/office/powerpoint/2010/main" val="3444563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EHIT Algorithm 2012</a:t>
            </a:r>
            <a:endParaRPr lang="en-US" dirty="0"/>
          </a:p>
        </p:txBody>
      </p:sp>
      <p:pic>
        <p:nvPicPr>
          <p:cNvPr id="14338" name="Picture 2"/>
          <p:cNvPicPr>
            <a:picLocks noGrp="1" noChangeAspect="1" noChangeArrowheads="1"/>
          </p:cNvPicPr>
          <p:nvPr>
            <p:ph idx="1"/>
          </p:nvPr>
        </p:nvPicPr>
        <p:blipFill>
          <a:blip r:embed="rId2" cstate="print"/>
          <a:srcRect t="8267" b="8267"/>
          <a:stretch>
            <a:fillRect/>
          </a:stretch>
        </p:blipFill>
        <p:spPr bwMode="auto">
          <a:prstGeom prst="rect">
            <a:avLst/>
          </a:prstGeom>
          <a:noFill/>
          <a:ln w="9525">
            <a:noFill/>
            <a:miter lim="800000"/>
            <a:headEnd/>
            <a:tailEnd/>
          </a:ln>
        </p:spPr>
      </p:pic>
      <p:sp>
        <p:nvSpPr>
          <p:cNvPr id="5" name="Oval 4"/>
          <p:cNvSpPr/>
          <p:nvPr/>
        </p:nvSpPr>
        <p:spPr>
          <a:xfrm>
            <a:off x="762000" y="1905000"/>
            <a:ext cx="17526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 y="6248400"/>
            <a:ext cx="8382000" cy="381000"/>
          </a:xfrm>
          <a:prstGeom prst="rect">
            <a:avLst/>
          </a:prstGeom>
        </p:spPr>
        <p:txBody>
          <a:bodyPr wrap="square">
            <a:spAutoFit/>
          </a:bodyPr>
          <a:lstStyle/>
          <a:p>
            <a:r>
              <a:rPr lang="hu-HU" dirty="0"/>
              <a:t>D. Dexter et al. Phlebology 2012;27 Suppl 1:40–45. DOI: 10.1258/phleb.2012.012S18</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5 </a:t>
            </a:r>
            <a:endParaRPr lang="en-US" dirty="0"/>
          </a:p>
        </p:txBody>
      </p:sp>
      <p:sp>
        <p:nvSpPr>
          <p:cNvPr id="3" name="Content Placeholder 2"/>
          <p:cNvSpPr>
            <a:spLocks noGrp="1"/>
          </p:cNvSpPr>
          <p:nvPr>
            <p:ph idx="1"/>
          </p:nvPr>
        </p:nvSpPr>
        <p:spPr/>
        <p:txBody>
          <a:bodyPr>
            <a:normAutofit/>
          </a:bodyPr>
          <a:lstStyle/>
          <a:p>
            <a:r>
              <a:rPr lang="en-US" dirty="0" smtClean="0"/>
              <a:t>According to the more recent literature, what is the rate of EHIT after thermal ablation treatment?</a:t>
            </a:r>
          </a:p>
          <a:p>
            <a:pPr lvl="1"/>
            <a:r>
              <a:rPr lang="en-US" dirty="0"/>
              <a:t>A</a:t>
            </a:r>
            <a:r>
              <a:rPr lang="en-US" dirty="0" smtClean="0"/>
              <a:t>) Less than 0.1 %</a:t>
            </a:r>
          </a:p>
          <a:p>
            <a:pPr lvl="1"/>
            <a:r>
              <a:rPr lang="en-US" dirty="0" smtClean="0"/>
              <a:t>B</a:t>
            </a:r>
            <a:r>
              <a:rPr lang="en-US" dirty="0"/>
              <a:t>) </a:t>
            </a:r>
            <a:r>
              <a:rPr lang="en-US" dirty="0" smtClean="0"/>
              <a:t>About 1%</a:t>
            </a:r>
          </a:p>
          <a:p>
            <a:pPr lvl="1"/>
            <a:r>
              <a:rPr lang="en-US" dirty="0" smtClean="0"/>
              <a:t>C</a:t>
            </a:r>
            <a:r>
              <a:rPr lang="en-US" dirty="0"/>
              <a:t>) </a:t>
            </a:r>
            <a:r>
              <a:rPr lang="en-US" dirty="0" smtClean="0"/>
              <a:t>More than 5%</a:t>
            </a:r>
          </a:p>
        </p:txBody>
      </p:sp>
    </p:spTree>
    <p:extLst>
      <p:ext uri="{BB962C8B-B14F-4D97-AF65-F5344CB8AC3E}">
        <p14:creationId xmlns:p14="http://schemas.microsoft.com/office/powerpoint/2010/main" val="9309465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Patient: 3/24/2016</a:t>
            </a:r>
            <a:endParaRPr lang="en-US" dirty="0"/>
          </a:p>
        </p:txBody>
      </p:sp>
      <p:pic>
        <p:nvPicPr>
          <p:cNvPr id="9218" name="Picture 2"/>
          <p:cNvPicPr>
            <a:picLocks noGrp="1" noChangeAspect="1" noChangeArrowheads="1"/>
          </p:cNvPicPr>
          <p:nvPr>
            <p:ph idx="1"/>
          </p:nvPr>
        </p:nvPicPr>
        <p:blipFill>
          <a:blip r:embed="rId3" cstate="print">
            <a:lum bright="10000"/>
          </a:blip>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5</a:t>
            </a:r>
            <a:endParaRPr lang="en-US" dirty="0"/>
          </a:p>
        </p:txBody>
      </p:sp>
      <p:sp>
        <p:nvSpPr>
          <p:cNvPr id="3" name="Content Placeholder 2"/>
          <p:cNvSpPr>
            <a:spLocks noGrp="1"/>
          </p:cNvSpPr>
          <p:nvPr>
            <p:ph idx="1"/>
          </p:nvPr>
        </p:nvSpPr>
        <p:spPr/>
        <p:txBody>
          <a:bodyPr>
            <a:normAutofit/>
          </a:bodyPr>
          <a:lstStyle/>
          <a:p>
            <a:r>
              <a:rPr lang="en-US" dirty="0" smtClean="0"/>
              <a:t>According to the more recent literature, what is the rate of EHIT after </a:t>
            </a:r>
            <a:r>
              <a:rPr lang="en-US" dirty="0"/>
              <a:t>thermal </a:t>
            </a:r>
            <a:r>
              <a:rPr lang="en-US" dirty="0" smtClean="0"/>
              <a:t>ablation treatment?</a:t>
            </a:r>
          </a:p>
          <a:p>
            <a:pPr lvl="1"/>
            <a:r>
              <a:rPr lang="en-US" dirty="0"/>
              <a:t>A</a:t>
            </a:r>
            <a:r>
              <a:rPr lang="en-US" dirty="0" smtClean="0"/>
              <a:t>) Less than 0.1 %</a:t>
            </a:r>
          </a:p>
          <a:p>
            <a:pPr lvl="1"/>
            <a:r>
              <a:rPr lang="en-US" dirty="0" smtClean="0">
                <a:solidFill>
                  <a:srgbClr val="FFFF00"/>
                </a:solidFill>
              </a:rPr>
              <a:t>B</a:t>
            </a:r>
            <a:r>
              <a:rPr lang="en-US" dirty="0">
                <a:solidFill>
                  <a:srgbClr val="FFFF00"/>
                </a:solidFill>
              </a:rPr>
              <a:t>) </a:t>
            </a:r>
            <a:r>
              <a:rPr lang="en-US" dirty="0" smtClean="0">
                <a:solidFill>
                  <a:srgbClr val="FFFF00"/>
                </a:solidFill>
              </a:rPr>
              <a:t>About 1%</a:t>
            </a:r>
          </a:p>
          <a:p>
            <a:pPr lvl="1"/>
            <a:r>
              <a:rPr lang="en-US" dirty="0" smtClean="0"/>
              <a:t>C</a:t>
            </a:r>
            <a:r>
              <a:rPr lang="en-US" dirty="0"/>
              <a:t>) </a:t>
            </a:r>
            <a:r>
              <a:rPr lang="en-US" dirty="0" smtClean="0"/>
              <a:t>More than 5%</a:t>
            </a:r>
          </a:p>
        </p:txBody>
      </p:sp>
    </p:spTree>
    <p:extLst>
      <p:ext uri="{BB962C8B-B14F-4D97-AF65-F5344CB8AC3E}">
        <p14:creationId xmlns:p14="http://schemas.microsoft.com/office/powerpoint/2010/main" val="16149212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Long Term Follow-Up</a:t>
            </a:r>
            <a:endParaRPr lang="en-US" dirty="0"/>
          </a:p>
        </p:txBody>
      </p:sp>
      <p:sp>
        <p:nvSpPr>
          <p:cNvPr id="4" name="Subtitle 3"/>
          <p:cNvSpPr>
            <a:spLocks noGrp="1"/>
          </p:cNvSpPr>
          <p:nvPr>
            <p:ph type="subTitle" idx="1"/>
          </p:nvPr>
        </p:nvSpPr>
        <p:spPr/>
        <p:txBody>
          <a:bodyPr/>
          <a:lstStyle/>
          <a:p>
            <a:r>
              <a:rPr lang="en-US" dirty="0" smtClean="0"/>
              <a:t>POD #68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F/U: 8/1/2016</a:t>
            </a:r>
            <a:endParaRPr lang="en-US" dirty="0"/>
          </a:p>
        </p:txBody>
      </p:sp>
      <p:pic>
        <p:nvPicPr>
          <p:cNvPr id="2050" name="Picture 2"/>
          <p:cNvPicPr>
            <a:picLocks noGrp="1" noChangeAspect="1" noChangeArrowheads="1"/>
          </p:cNvPicPr>
          <p:nvPr>
            <p:ph idx="1"/>
          </p:nvPr>
        </p:nvPicPr>
        <p:blipFill>
          <a:blip r:embed="rId2"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F/U: 8/1/2016</a:t>
            </a:r>
            <a:endParaRPr lang="en-US" dirty="0"/>
          </a:p>
        </p:txBody>
      </p:sp>
      <p:pic>
        <p:nvPicPr>
          <p:cNvPr id="1027" name="Picture 3"/>
          <p:cNvPicPr>
            <a:picLocks noGrp="1" noChangeAspect="1" noChangeArrowheads="1"/>
          </p:cNvPicPr>
          <p:nvPr>
            <p:ph idx="1"/>
          </p:nvPr>
        </p:nvPicPr>
        <p:blipFill>
          <a:blip r:embed="rId2"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F/U: 8/1/2016</a:t>
            </a:r>
            <a:endParaRPr lang="en-US" dirty="0"/>
          </a:p>
        </p:txBody>
      </p:sp>
      <p:pic>
        <p:nvPicPr>
          <p:cNvPr id="3074" name="Picture 2"/>
          <p:cNvPicPr>
            <a:picLocks noGrp="1" noChangeAspect="1" noChangeArrowheads="1"/>
          </p:cNvPicPr>
          <p:nvPr>
            <p:ph idx="1"/>
          </p:nvPr>
        </p:nvPicPr>
        <p:blipFill>
          <a:blip r:embed="rId2"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a:t>
            </a:r>
            <a:r>
              <a:rPr lang="en-US" dirty="0"/>
              <a:t>6</a:t>
            </a:r>
          </a:p>
        </p:txBody>
      </p:sp>
      <p:sp>
        <p:nvSpPr>
          <p:cNvPr id="3" name="Content Placeholder 2"/>
          <p:cNvSpPr>
            <a:spLocks noGrp="1"/>
          </p:cNvSpPr>
          <p:nvPr>
            <p:ph idx="1"/>
          </p:nvPr>
        </p:nvSpPr>
        <p:spPr/>
        <p:txBody>
          <a:bodyPr>
            <a:normAutofit/>
          </a:bodyPr>
          <a:lstStyle/>
          <a:p>
            <a:r>
              <a:rPr lang="en-US" dirty="0" smtClean="0"/>
              <a:t>What is the EHIT classification?</a:t>
            </a:r>
          </a:p>
          <a:p>
            <a:pPr lvl="1"/>
            <a:r>
              <a:rPr lang="en-US" dirty="0"/>
              <a:t>A</a:t>
            </a:r>
            <a:r>
              <a:rPr lang="en-US" dirty="0" smtClean="0"/>
              <a:t>) I</a:t>
            </a:r>
          </a:p>
          <a:p>
            <a:pPr lvl="1"/>
            <a:r>
              <a:rPr lang="en-US" dirty="0" smtClean="0"/>
              <a:t>B</a:t>
            </a:r>
            <a:r>
              <a:rPr lang="en-US" dirty="0"/>
              <a:t>) </a:t>
            </a:r>
            <a:r>
              <a:rPr lang="en-US" dirty="0" smtClean="0"/>
              <a:t>II</a:t>
            </a:r>
          </a:p>
          <a:p>
            <a:pPr lvl="1"/>
            <a:r>
              <a:rPr lang="en-US" dirty="0" smtClean="0"/>
              <a:t>C</a:t>
            </a:r>
            <a:r>
              <a:rPr lang="en-US" dirty="0"/>
              <a:t>) </a:t>
            </a:r>
            <a:r>
              <a:rPr lang="en-US" dirty="0" smtClean="0"/>
              <a:t>III</a:t>
            </a:r>
          </a:p>
          <a:p>
            <a:pPr lvl="1"/>
            <a:r>
              <a:rPr lang="en-US" dirty="0" smtClean="0"/>
              <a:t>D</a:t>
            </a:r>
            <a:r>
              <a:rPr lang="en-US" dirty="0"/>
              <a:t>) </a:t>
            </a:r>
            <a:r>
              <a:rPr lang="en-US" dirty="0" smtClean="0"/>
              <a:t>IV</a:t>
            </a:r>
            <a:endParaRPr lang="en-US" dirty="0"/>
          </a:p>
        </p:txBody>
      </p:sp>
    </p:spTree>
    <p:extLst>
      <p:ext uri="{BB962C8B-B14F-4D97-AF65-F5344CB8AC3E}">
        <p14:creationId xmlns:p14="http://schemas.microsoft.com/office/powerpoint/2010/main" val="37911177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6</a:t>
            </a:r>
            <a:endParaRPr lang="en-US" dirty="0"/>
          </a:p>
        </p:txBody>
      </p:sp>
      <p:sp>
        <p:nvSpPr>
          <p:cNvPr id="3" name="Content Placeholder 2"/>
          <p:cNvSpPr>
            <a:spLocks noGrp="1"/>
          </p:cNvSpPr>
          <p:nvPr>
            <p:ph idx="1"/>
          </p:nvPr>
        </p:nvSpPr>
        <p:spPr/>
        <p:txBody>
          <a:bodyPr>
            <a:normAutofit/>
          </a:bodyPr>
          <a:lstStyle/>
          <a:p>
            <a:r>
              <a:rPr lang="en-US" dirty="0" smtClean="0"/>
              <a:t>What is the EHIT classification?</a:t>
            </a:r>
          </a:p>
          <a:p>
            <a:pPr lvl="1"/>
            <a:r>
              <a:rPr lang="en-US" dirty="0"/>
              <a:t>A</a:t>
            </a:r>
            <a:r>
              <a:rPr lang="en-US" dirty="0" smtClean="0"/>
              <a:t>) I</a:t>
            </a:r>
          </a:p>
          <a:p>
            <a:pPr lvl="1"/>
            <a:r>
              <a:rPr lang="en-US" dirty="0" smtClean="0">
                <a:solidFill>
                  <a:srgbClr val="FFFF00"/>
                </a:solidFill>
              </a:rPr>
              <a:t>B</a:t>
            </a:r>
            <a:r>
              <a:rPr lang="en-US" dirty="0">
                <a:solidFill>
                  <a:srgbClr val="FFFF00"/>
                </a:solidFill>
              </a:rPr>
              <a:t>) </a:t>
            </a:r>
            <a:r>
              <a:rPr lang="en-US" dirty="0" smtClean="0">
                <a:solidFill>
                  <a:srgbClr val="FFFF00"/>
                </a:solidFill>
              </a:rPr>
              <a:t>II</a:t>
            </a:r>
          </a:p>
          <a:p>
            <a:pPr lvl="1"/>
            <a:r>
              <a:rPr lang="en-US" dirty="0" smtClean="0"/>
              <a:t>C</a:t>
            </a:r>
            <a:r>
              <a:rPr lang="en-US" dirty="0"/>
              <a:t>) </a:t>
            </a:r>
            <a:r>
              <a:rPr lang="en-US" dirty="0" smtClean="0"/>
              <a:t>III</a:t>
            </a:r>
          </a:p>
          <a:p>
            <a:pPr lvl="1"/>
            <a:r>
              <a:rPr lang="en-US" dirty="0" smtClean="0"/>
              <a:t>D</a:t>
            </a:r>
            <a:r>
              <a:rPr lang="en-US" dirty="0"/>
              <a:t>) </a:t>
            </a:r>
            <a:r>
              <a:rPr lang="en-US" dirty="0" smtClean="0"/>
              <a:t>IV</a:t>
            </a:r>
            <a:endParaRPr lang="en-US" dirty="0"/>
          </a:p>
        </p:txBody>
      </p:sp>
    </p:spTree>
    <p:extLst>
      <p:ext uri="{BB962C8B-B14F-4D97-AF65-F5344CB8AC3E}">
        <p14:creationId xmlns:p14="http://schemas.microsoft.com/office/powerpoint/2010/main" val="42663994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Long Term Follow-Up</a:t>
            </a:r>
            <a:endParaRPr lang="en-US" dirty="0"/>
          </a:p>
        </p:txBody>
      </p:sp>
      <p:sp>
        <p:nvSpPr>
          <p:cNvPr id="4" name="Subtitle 3"/>
          <p:cNvSpPr>
            <a:spLocks noGrp="1"/>
          </p:cNvSpPr>
          <p:nvPr>
            <p:ph type="subTitle" idx="1"/>
          </p:nvPr>
        </p:nvSpPr>
        <p:spPr/>
        <p:txBody>
          <a:bodyPr/>
          <a:lstStyle/>
          <a:p>
            <a:r>
              <a:rPr lang="en-US" dirty="0" smtClean="0"/>
              <a:t>EHIT Type II:</a:t>
            </a:r>
          </a:p>
          <a:p>
            <a:r>
              <a:rPr lang="en-US" dirty="0" smtClean="0"/>
              <a:t>Continued ASA 325 mg QD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EHIT Algorithm</a:t>
            </a:r>
            <a:endParaRPr lang="en-US" dirty="0"/>
          </a:p>
        </p:txBody>
      </p:sp>
      <p:pic>
        <p:nvPicPr>
          <p:cNvPr id="9" name="Picture 2"/>
          <p:cNvPicPr>
            <a:picLocks noGrp="1" noChangeAspect="1" noChangeArrowheads="1"/>
          </p:cNvPicPr>
          <p:nvPr>
            <p:ph idx="1"/>
          </p:nvPr>
        </p:nvPicPr>
        <p:blipFill>
          <a:blip r:embed="rId2" cstate="print"/>
          <a:srcRect t="8267" b="8267"/>
          <a:stretch>
            <a:fillRect/>
          </a:stretch>
        </p:blipFill>
        <p:spPr bwMode="auto">
          <a:prstGeom prst="rect">
            <a:avLst/>
          </a:prstGeom>
          <a:noFill/>
          <a:ln w="9525">
            <a:noFill/>
            <a:miter lim="800000"/>
            <a:headEnd/>
            <a:tailEnd/>
          </a:ln>
        </p:spPr>
      </p:pic>
      <p:sp>
        <p:nvSpPr>
          <p:cNvPr id="6" name="Oval 5"/>
          <p:cNvSpPr/>
          <p:nvPr/>
        </p:nvSpPr>
        <p:spPr>
          <a:xfrm rot="19997828">
            <a:off x="1094595" y="2159232"/>
            <a:ext cx="3538903" cy="29984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Repeat Follow-Up</a:t>
            </a:r>
            <a:endParaRPr lang="en-US" dirty="0"/>
          </a:p>
        </p:txBody>
      </p:sp>
      <p:sp>
        <p:nvSpPr>
          <p:cNvPr id="4" name="Subtitle 3"/>
          <p:cNvSpPr>
            <a:spLocks noGrp="1"/>
          </p:cNvSpPr>
          <p:nvPr>
            <p:ph type="subTitle" idx="1"/>
          </p:nvPr>
        </p:nvSpPr>
        <p:spPr/>
        <p:txBody>
          <a:bodyPr/>
          <a:lstStyle/>
          <a:p>
            <a:r>
              <a:rPr lang="en-US" dirty="0" smtClean="0"/>
              <a:t>POD #77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Patient: 3/24/2016</a:t>
            </a:r>
            <a:endParaRPr lang="en-US" dirty="0"/>
          </a:p>
        </p:txBody>
      </p:sp>
      <p:pic>
        <p:nvPicPr>
          <p:cNvPr id="10242" name="Picture 2"/>
          <p:cNvPicPr>
            <a:picLocks noGrp="1" noChangeAspect="1" noChangeArrowheads="1"/>
          </p:cNvPicPr>
          <p:nvPr>
            <p:ph idx="1"/>
          </p:nvPr>
        </p:nvPicPr>
        <p:blipFill>
          <a:blip r:embed="rId2" cstate="print">
            <a:lum bright="10000"/>
          </a:blip>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F/U 8/10/2016</a:t>
            </a:r>
            <a:endParaRPr lang="en-US" dirty="0"/>
          </a:p>
        </p:txBody>
      </p:sp>
      <p:pic>
        <p:nvPicPr>
          <p:cNvPr id="2050" name="Picture 2"/>
          <p:cNvPicPr>
            <a:picLocks noGrp="1" noChangeAspect="1" noChangeArrowheads="1"/>
          </p:cNvPicPr>
          <p:nvPr>
            <p:ph idx="1"/>
          </p:nvPr>
        </p:nvPicPr>
        <p:blipFill>
          <a:blip r:embed="rId2" cstate="print"/>
          <a:srcRect t="1290" b="1290"/>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F/U 8/10/2016</a:t>
            </a:r>
            <a:endParaRPr lang="en-US" dirty="0"/>
          </a:p>
        </p:txBody>
      </p:sp>
      <p:pic>
        <p:nvPicPr>
          <p:cNvPr id="1026" name="Picture 2"/>
          <p:cNvPicPr>
            <a:picLocks noGrp="1" noChangeAspect="1" noChangeArrowheads="1"/>
          </p:cNvPicPr>
          <p:nvPr>
            <p:ph idx="1"/>
          </p:nvPr>
        </p:nvPicPr>
        <p:blipFill>
          <a:blip r:embed="rId2" cstate="print"/>
          <a:srcRect t="1290" b="1290"/>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F/U 8/10/2016</a:t>
            </a:r>
            <a:endParaRPr lang="en-US" dirty="0"/>
          </a:p>
        </p:txBody>
      </p:sp>
      <p:pic>
        <p:nvPicPr>
          <p:cNvPr id="4098" name="Picture 2"/>
          <p:cNvPicPr>
            <a:picLocks noGrp="1" noChangeAspect="1" noChangeArrowheads="1"/>
          </p:cNvPicPr>
          <p:nvPr>
            <p:ph idx="1"/>
          </p:nvPr>
        </p:nvPicPr>
        <p:blipFill>
          <a:blip r:embed="rId2" cstate="print"/>
          <a:srcRect t="1290" b="1290"/>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Repeat Follow-Up #1</a:t>
            </a:r>
            <a:endParaRPr lang="en-US" dirty="0"/>
          </a:p>
        </p:txBody>
      </p:sp>
      <p:sp>
        <p:nvSpPr>
          <p:cNvPr id="4" name="Subtitle 3"/>
          <p:cNvSpPr>
            <a:spLocks noGrp="1"/>
          </p:cNvSpPr>
          <p:nvPr>
            <p:ph type="subTitle" idx="1"/>
          </p:nvPr>
        </p:nvSpPr>
        <p:spPr/>
        <p:txBody>
          <a:bodyPr>
            <a:normAutofit fontScale="92500" lnSpcReduction="20000"/>
          </a:bodyPr>
          <a:lstStyle/>
          <a:p>
            <a:r>
              <a:rPr lang="en-US" dirty="0" smtClean="0"/>
              <a:t>Progressed EHIT Type II:</a:t>
            </a:r>
          </a:p>
          <a:p>
            <a:r>
              <a:rPr lang="en-US" dirty="0" smtClean="0"/>
              <a:t>Started on </a:t>
            </a:r>
            <a:r>
              <a:rPr lang="en-US" dirty="0" err="1" smtClean="0"/>
              <a:t>Eliquis</a:t>
            </a:r>
            <a:r>
              <a:rPr lang="en-US" dirty="0" smtClean="0"/>
              <a:t> 5 mg BID x5 days, then 2.5 mg BID for another 23 days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7 </a:t>
            </a:r>
            <a:endParaRPr lang="en-US" dirty="0"/>
          </a:p>
        </p:txBody>
      </p:sp>
      <p:sp>
        <p:nvSpPr>
          <p:cNvPr id="3" name="Content Placeholder 2"/>
          <p:cNvSpPr>
            <a:spLocks noGrp="1"/>
          </p:cNvSpPr>
          <p:nvPr>
            <p:ph idx="1"/>
          </p:nvPr>
        </p:nvSpPr>
        <p:spPr/>
        <p:txBody>
          <a:bodyPr>
            <a:normAutofit/>
          </a:bodyPr>
          <a:lstStyle/>
          <a:p>
            <a:r>
              <a:rPr lang="en-US" dirty="0" smtClean="0"/>
              <a:t>Is the rate of EHIT higher with RFA or EVLA?</a:t>
            </a:r>
          </a:p>
          <a:p>
            <a:pPr lvl="1"/>
            <a:r>
              <a:rPr lang="en-US" dirty="0"/>
              <a:t>A</a:t>
            </a:r>
            <a:r>
              <a:rPr lang="en-US" dirty="0" smtClean="0"/>
              <a:t>) RFA</a:t>
            </a:r>
          </a:p>
          <a:p>
            <a:pPr lvl="1"/>
            <a:r>
              <a:rPr lang="en-US" dirty="0" smtClean="0"/>
              <a:t>B</a:t>
            </a:r>
            <a:r>
              <a:rPr lang="en-US" dirty="0"/>
              <a:t>) </a:t>
            </a:r>
            <a:r>
              <a:rPr lang="en-US" dirty="0" smtClean="0"/>
              <a:t>EVLA</a:t>
            </a:r>
          </a:p>
          <a:p>
            <a:pPr lvl="1"/>
            <a:r>
              <a:rPr lang="en-US" dirty="0" smtClean="0"/>
              <a:t>C</a:t>
            </a:r>
            <a:r>
              <a:rPr lang="en-US" dirty="0"/>
              <a:t>) </a:t>
            </a:r>
            <a:r>
              <a:rPr lang="en-US" dirty="0" smtClean="0"/>
              <a:t>No difference</a:t>
            </a:r>
          </a:p>
        </p:txBody>
      </p:sp>
    </p:spTree>
    <p:extLst>
      <p:ext uri="{BB962C8B-B14F-4D97-AF65-F5344CB8AC3E}">
        <p14:creationId xmlns:p14="http://schemas.microsoft.com/office/powerpoint/2010/main" val="142861055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7</a:t>
            </a:r>
            <a:endParaRPr lang="en-US" dirty="0"/>
          </a:p>
        </p:txBody>
      </p:sp>
      <p:sp>
        <p:nvSpPr>
          <p:cNvPr id="3" name="Content Placeholder 2"/>
          <p:cNvSpPr>
            <a:spLocks noGrp="1"/>
          </p:cNvSpPr>
          <p:nvPr>
            <p:ph idx="1"/>
          </p:nvPr>
        </p:nvSpPr>
        <p:spPr/>
        <p:txBody>
          <a:bodyPr>
            <a:normAutofit/>
          </a:bodyPr>
          <a:lstStyle/>
          <a:p>
            <a:r>
              <a:rPr lang="en-US" dirty="0" smtClean="0"/>
              <a:t>Is the rate of EHIT higher with RFA or EVLA?</a:t>
            </a:r>
          </a:p>
          <a:p>
            <a:pPr lvl="1"/>
            <a:r>
              <a:rPr lang="en-US" dirty="0"/>
              <a:t>A</a:t>
            </a:r>
            <a:r>
              <a:rPr lang="en-US" dirty="0" smtClean="0"/>
              <a:t>) RFA</a:t>
            </a:r>
          </a:p>
          <a:p>
            <a:pPr lvl="1"/>
            <a:r>
              <a:rPr lang="en-US" dirty="0" smtClean="0"/>
              <a:t>B</a:t>
            </a:r>
            <a:r>
              <a:rPr lang="en-US" dirty="0"/>
              <a:t>) </a:t>
            </a:r>
            <a:r>
              <a:rPr lang="en-US" dirty="0" smtClean="0"/>
              <a:t>EVLA</a:t>
            </a:r>
          </a:p>
          <a:p>
            <a:pPr lvl="1"/>
            <a:r>
              <a:rPr lang="en-US" dirty="0" smtClean="0">
                <a:solidFill>
                  <a:srgbClr val="FFFF00"/>
                </a:solidFill>
              </a:rPr>
              <a:t>C</a:t>
            </a:r>
            <a:r>
              <a:rPr lang="en-US" dirty="0">
                <a:solidFill>
                  <a:srgbClr val="FFFF00"/>
                </a:solidFill>
              </a:rPr>
              <a:t>) </a:t>
            </a:r>
            <a:r>
              <a:rPr lang="en-US" dirty="0" smtClean="0">
                <a:solidFill>
                  <a:srgbClr val="FFFF00"/>
                </a:solidFill>
              </a:rPr>
              <a:t>No difference</a:t>
            </a:r>
          </a:p>
        </p:txBody>
      </p:sp>
      <p:sp>
        <p:nvSpPr>
          <p:cNvPr id="4" name="Rectangle 3"/>
          <p:cNvSpPr/>
          <p:nvPr/>
        </p:nvSpPr>
        <p:spPr>
          <a:xfrm>
            <a:off x="1752600" y="5867401"/>
            <a:ext cx="6781800" cy="369332"/>
          </a:xfrm>
          <a:prstGeom prst="rect">
            <a:avLst/>
          </a:prstGeom>
        </p:spPr>
        <p:txBody>
          <a:bodyPr wrap="square">
            <a:spAutoFit/>
          </a:bodyPr>
          <a:lstStyle/>
          <a:p>
            <a:r>
              <a:rPr lang="ro-RO" dirty="0"/>
              <a:t>P. Marsh. Eur J Vasc Endovasc Surg (2010) 40, 521e527.</a:t>
            </a:r>
            <a:endParaRPr lang="en-US" dirty="0"/>
          </a:p>
        </p:txBody>
      </p:sp>
    </p:spTree>
    <p:extLst>
      <p:ext uri="{BB962C8B-B14F-4D97-AF65-F5344CB8AC3E}">
        <p14:creationId xmlns:p14="http://schemas.microsoft.com/office/powerpoint/2010/main" val="5696085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Repeat Follow-Up</a:t>
            </a:r>
            <a:endParaRPr lang="en-US" dirty="0"/>
          </a:p>
        </p:txBody>
      </p:sp>
      <p:sp>
        <p:nvSpPr>
          <p:cNvPr id="4" name="Subtitle 3"/>
          <p:cNvSpPr>
            <a:spLocks noGrp="1"/>
          </p:cNvSpPr>
          <p:nvPr>
            <p:ph type="subTitle" idx="1"/>
          </p:nvPr>
        </p:nvSpPr>
        <p:spPr/>
        <p:txBody>
          <a:bodyPr/>
          <a:lstStyle/>
          <a:p>
            <a:r>
              <a:rPr lang="en-US" dirty="0" smtClean="0"/>
              <a:t>POD #83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F/U 8/16/2016</a:t>
            </a:r>
            <a:endParaRPr lang="en-US" dirty="0"/>
          </a:p>
        </p:txBody>
      </p:sp>
      <p:pic>
        <p:nvPicPr>
          <p:cNvPr id="5122" name="Picture 2"/>
          <p:cNvPicPr>
            <a:picLocks noGrp="1" noChangeAspect="1" noChangeArrowheads="1"/>
          </p:cNvPicPr>
          <p:nvPr>
            <p:ph idx="1"/>
          </p:nvPr>
        </p:nvPicPr>
        <p:blipFill>
          <a:blip r:embed="rId2" cstate="print"/>
          <a:srcRect t="1290" b="1290"/>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F/U 8/16/2016</a:t>
            </a:r>
            <a:endParaRPr lang="en-US" dirty="0"/>
          </a:p>
        </p:txBody>
      </p:sp>
      <p:pic>
        <p:nvPicPr>
          <p:cNvPr id="7170" name="Picture 2"/>
          <p:cNvPicPr>
            <a:picLocks noGrp="1" noChangeAspect="1" noChangeArrowheads="1"/>
          </p:cNvPicPr>
          <p:nvPr>
            <p:ph idx="1"/>
          </p:nvPr>
        </p:nvPicPr>
        <p:blipFill>
          <a:blip r:embed="rId2" cstate="print"/>
          <a:srcRect t="1290" b="1290"/>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F/U 8/16/2016</a:t>
            </a:r>
            <a:endParaRPr lang="en-US" dirty="0"/>
          </a:p>
        </p:txBody>
      </p:sp>
      <p:pic>
        <p:nvPicPr>
          <p:cNvPr id="6146" name="Picture 2"/>
          <p:cNvPicPr>
            <a:picLocks noGrp="1" noChangeAspect="1" noChangeArrowheads="1"/>
          </p:cNvPicPr>
          <p:nvPr>
            <p:ph idx="1"/>
          </p:nvPr>
        </p:nvPicPr>
        <p:blipFill>
          <a:blip r:embed="rId2" cstate="print"/>
          <a:srcRect t="1290" b="1290"/>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Patient: 3/24/2016</a:t>
            </a:r>
            <a:endParaRPr lang="en-US" dirty="0"/>
          </a:p>
        </p:txBody>
      </p:sp>
      <p:pic>
        <p:nvPicPr>
          <p:cNvPr id="11266" name="Picture 2"/>
          <p:cNvPicPr>
            <a:picLocks noGrp="1" noChangeAspect="1" noChangeArrowheads="1"/>
          </p:cNvPicPr>
          <p:nvPr>
            <p:ph idx="1"/>
          </p:nvPr>
        </p:nvPicPr>
        <p:blipFill>
          <a:blip r:embed="rId2" cstate="print">
            <a:lum bright="10000"/>
          </a:blip>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F/U 8/16/2016</a:t>
            </a:r>
            <a:endParaRPr lang="en-US" dirty="0"/>
          </a:p>
        </p:txBody>
      </p:sp>
      <p:pic>
        <p:nvPicPr>
          <p:cNvPr id="8194" name="Picture 2"/>
          <p:cNvPicPr>
            <a:picLocks noGrp="1" noChangeAspect="1" noChangeArrowheads="1"/>
          </p:cNvPicPr>
          <p:nvPr>
            <p:ph idx="1"/>
          </p:nvPr>
        </p:nvPicPr>
        <p:blipFill>
          <a:blip r:embed="rId2" cstate="print"/>
          <a:srcRect t="1290" b="1290"/>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Repeat Follow-Up #2</a:t>
            </a:r>
            <a:endParaRPr lang="en-US" dirty="0"/>
          </a:p>
        </p:txBody>
      </p:sp>
      <p:sp>
        <p:nvSpPr>
          <p:cNvPr id="4" name="Subtitle 3"/>
          <p:cNvSpPr>
            <a:spLocks noGrp="1"/>
          </p:cNvSpPr>
          <p:nvPr>
            <p:ph type="subTitle" idx="1"/>
          </p:nvPr>
        </p:nvSpPr>
        <p:spPr/>
        <p:txBody>
          <a:bodyPr/>
          <a:lstStyle/>
          <a:p>
            <a:r>
              <a:rPr lang="en-US" dirty="0" smtClean="0"/>
              <a:t>Improving EHIT Type II:</a:t>
            </a:r>
          </a:p>
          <a:p>
            <a:r>
              <a:rPr lang="en-US" dirty="0" smtClean="0"/>
              <a:t>Continue </a:t>
            </a:r>
            <a:r>
              <a:rPr lang="en-US" dirty="0" err="1" smtClean="0"/>
              <a:t>Eliquis</a:t>
            </a:r>
            <a:r>
              <a:rPr lang="en-US" dirty="0" smtClean="0"/>
              <a:t> 2.5 mg BID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Repeat Follow-Up</a:t>
            </a:r>
            <a:endParaRPr lang="en-US" dirty="0"/>
          </a:p>
        </p:txBody>
      </p:sp>
      <p:sp>
        <p:nvSpPr>
          <p:cNvPr id="4" name="Subtitle 3"/>
          <p:cNvSpPr>
            <a:spLocks noGrp="1"/>
          </p:cNvSpPr>
          <p:nvPr>
            <p:ph type="subTitle" idx="1"/>
          </p:nvPr>
        </p:nvSpPr>
        <p:spPr/>
        <p:txBody>
          <a:bodyPr/>
          <a:lstStyle/>
          <a:p>
            <a:r>
              <a:rPr lang="en-US" dirty="0" smtClean="0"/>
              <a:t>POD #120</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F/U 9/22/2016</a:t>
            </a:r>
            <a:endParaRPr lang="en-US" dirty="0"/>
          </a:p>
        </p:txBody>
      </p:sp>
      <p:pic>
        <p:nvPicPr>
          <p:cNvPr id="1027" name="Picture 3"/>
          <p:cNvPicPr>
            <a:picLocks noGrp="1" noChangeAspect="1" noChangeArrowheads="1"/>
          </p:cNvPicPr>
          <p:nvPr>
            <p:ph idx="1"/>
          </p:nvPr>
        </p:nvPicPr>
        <p:blipFill>
          <a:blip r:embed="rId2"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F/U 9/22/2016</a:t>
            </a:r>
            <a:endParaRPr lang="en-US" dirty="0"/>
          </a:p>
        </p:txBody>
      </p:sp>
      <p:pic>
        <p:nvPicPr>
          <p:cNvPr id="2051" name="Picture 3"/>
          <p:cNvPicPr>
            <a:picLocks noGrp="1" noChangeAspect="1" noChangeArrowheads="1"/>
          </p:cNvPicPr>
          <p:nvPr>
            <p:ph idx="1"/>
          </p:nvPr>
        </p:nvPicPr>
        <p:blipFill>
          <a:blip r:embed="rId2"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F/U 9/22/2016</a:t>
            </a:r>
            <a:endParaRPr lang="en-US" dirty="0"/>
          </a:p>
        </p:txBody>
      </p:sp>
      <p:pic>
        <p:nvPicPr>
          <p:cNvPr id="3075" name="Picture 3"/>
          <p:cNvPicPr>
            <a:picLocks noGrp="1" noChangeAspect="1" noChangeArrowheads="1"/>
          </p:cNvPicPr>
          <p:nvPr>
            <p:ph idx="1"/>
          </p:nvPr>
        </p:nvPicPr>
        <p:blipFill>
          <a:blip r:embed="rId2"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F/U 9/22/2016</a:t>
            </a:r>
            <a:endParaRPr lang="en-US" dirty="0"/>
          </a:p>
        </p:txBody>
      </p:sp>
      <p:pic>
        <p:nvPicPr>
          <p:cNvPr id="4098" name="Picture 2"/>
          <p:cNvPicPr>
            <a:picLocks noGrp="1" noChangeAspect="1" noChangeArrowheads="1"/>
          </p:cNvPicPr>
          <p:nvPr>
            <p:ph idx="1"/>
          </p:nvPr>
        </p:nvPicPr>
        <p:blipFill>
          <a:blip r:embed="rId2" cstate="print"/>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Repeat Follow-Up #3</a:t>
            </a:r>
            <a:endParaRPr lang="en-US" dirty="0"/>
          </a:p>
        </p:txBody>
      </p:sp>
      <p:sp>
        <p:nvSpPr>
          <p:cNvPr id="4" name="Subtitle 3"/>
          <p:cNvSpPr>
            <a:spLocks noGrp="1"/>
          </p:cNvSpPr>
          <p:nvPr>
            <p:ph type="subTitle" idx="1"/>
          </p:nvPr>
        </p:nvSpPr>
        <p:spPr/>
        <p:txBody>
          <a:bodyPr/>
          <a:lstStyle/>
          <a:p>
            <a:r>
              <a:rPr lang="en-US" dirty="0" smtClean="0"/>
              <a:t>Improved EHIT to Type I</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FINAL Follow-</a:t>
            </a:r>
            <a:r>
              <a:rPr lang="en-US" dirty="0" smtClean="0"/>
              <a:t>Up</a:t>
            </a:r>
            <a:endParaRPr lang="en-US" dirty="0"/>
          </a:p>
        </p:txBody>
      </p:sp>
      <p:sp>
        <p:nvSpPr>
          <p:cNvPr id="4" name="Subtitle 3"/>
          <p:cNvSpPr>
            <a:spLocks noGrp="1"/>
          </p:cNvSpPr>
          <p:nvPr>
            <p:ph type="subTitle" idx="1"/>
          </p:nvPr>
        </p:nvSpPr>
        <p:spPr/>
        <p:txBody>
          <a:bodyPr/>
          <a:lstStyle/>
          <a:p>
            <a:r>
              <a:rPr lang="en-US" dirty="0" smtClean="0"/>
              <a:t>POD #153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F/U 10/25/2016</a:t>
            </a:r>
            <a:endParaRPr lang="en-US" dirty="0"/>
          </a:p>
        </p:txBody>
      </p:sp>
      <p:pic>
        <p:nvPicPr>
          <p:cNvPr id="1027" name="Picture 3"/>
          <p:cNvPicPr>
            <a:picLocks noGrp="1" noChangeAspect="1" noChangeArrowheads="1"/>
          </p:cNvPicPr>
          <p:nvPr>
            <p:ph idx="1"/>
          </p:nvPr>
        </p:nvPicPr>
        <p:blipFill>
          <a:blip r:embed="rId2" cstate="print"/>
          <a:srcRect t="600" b="600"/>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1</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What is the definition of </a:t>
            </a:r>
            <a:r>
              <a:rPr lang="en-US" dirty="0" smtClean="0"/>
              <a:t>venous reflux</a:t>
            </a:r>
            <a:r>
              <a:rPr lang="en-US" dirty="0" smtClean="0"/>
              <a:t>?</a:t>
            </a:r>
          </a:p>
          <a:p>
            <a:pPr lvl="1"/>
            <a:r>
              <a:rPr lang="en-US" dirty="0"/>
              <a:t>A</a:t>
            </a:r>
            <a:r>
              <a:rPr lang="en-US" dirty="0" smtClean="0"/>
              <a:t>) Reversal of flow for greater than 0.5 second in the superficial veins and greater than 1 second in the deep veins</a:t>
            </a:r>
          </a:p>
          <a:p>
            <a:pPr lvl="1"/>
            <a:r>
              <a:rPr lang="en-US" dirty="0" smtClean="0"/>
              <a:t>B</a:t>
            </a:r>
            <a:r>
              <a:rPr lang="en-US" dirty="0"/>
              <a:t>) Reversal of flow for greater than </a:t>
            </a:r>
            <a:r>
              <a:rPr lang="en-US" dirty="0" smtClean="0"/>
              <a:t>1 </a:t>
            </a:r>
            <a:r>
              <a:rPr lang="en-US" dirty="0"/>
              <a:t>second in the superficial veins and greater than 1 second in the deep </a:t>
            </a:r>
            <a:r>
              <a:rPr lang="en-US" dirty="0" smtClean="0"/>
              <a:t>veins</a:t>
            </a:r>
          </a:p>
          <a:p>
            <a:pPr lvl="1"/>
            <a:r>
              <a:rPr lang="en-US" dirty="0" smtClean="0"/>
              <a:t>C</a:t>
            </a:r>
            <a:r>
              <a:rPr lang="en-US" dirty="0"/>
              <a:t>) Reversal of flow for greater than 1 second in the superficial veins and greater than </a:t>
            </a:r>
            <a:r>
              <a:rPr lang="en-US" dirty="0" smtClean="0"/>
              <a:t>0.5 </a:t>
            </a:r>
            <a:r>
              <a:rPr lang="en-US" dirty="0"/>
              <a:t>second in the deep </a:t>
            </a:r>
            <a:r>
              <a:rPr lang="en-US" dirty="0" smtClean="0"/>
              <a:t>veins</a:t>
            </a:r>
          </a:p>
          <a:p>
            <a:pPr lvl="1"/>
            <a:r>
              <a:rPr lang="en-US" dirty="0" smtClean="0"/>
              <a:t>D</a:t>
            </a:r>
            <a:r>
              <a:rPr lang="en-US" dirty="0"/>
              <a:t>) Reversal of flow for greater than </a:t>
            </a:r>
            <a:r>
              <a:rPr lang="en-US" dirty="0" smtClean="0"/>
              <a:t>0.5 </a:t>
            </a:r>
            <a:r>
              <a:rPr lang="en-US" dirty="0"/>
              <a:t>second in the superficial veins and greater than </a:t>
            </a:r>
            <a:r>
              <a:rPr lang="en-US" dirty="0" smtClean="0"/>
              <a:t>0.5 </a:t>
            </a:r>
            <a:r>
              <a:rPr lang="en-US" dirty="0"/>
              <a:t>second in the deep veins</a:t>
            </a:r>
          </a:p>
          <a:p>
            <a:pPr lvl="1"/>
            <a:endParaRPr lang="en-US" dirty="0"/>
          </a:p>
        </p:txBody>
      </p:sp>
    </p:spTree>
    <p:extLst>
      <p:ext uri="{BB962C8B-B14F-4D97-AF65-F5344CB8AC3E}">
        <p14:creationId xmlns:p14="http://schemas.microsoft.com/office/powerpoint/2010/main" val="249015447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F/U 10/25/2016</a:t>
            </a:r>
            <a:endParaRPr lang="en-US" dirty="0"/>
          </a:p>
        </p:txBody>
      </p:sp>
      <p:pic>
        <p:nvPicPr>
          <p:cNvPr id="2051" name="Picture 3"/>
          <p:cNvPicPr>
            <a:picLocks noGrp="1" noChangeAspect="1" noChangeArrowheads="1"/>
          </p:cNvPicPr>
          <p:nvPr>
            <p:ph idx="1"/>
          </p:nvPr>
        </p:nvPicPr>
        <p:blipFill>
          <a:blip r:embed="rId2" cstate="print"/>
          <a:srcRect t="600" b="600"/>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F/U 10/25/2016</a:t>
            </a:r>
            <a:endParaRPr lang="en-US" dirty="0"/>
          </a:p>
        </p:txBody>
      </p:sp>
      <p:pic>
        <p:nvPicPr>
          <p:cNvPr id="3074" name="Picture 2"/>
          <p:cNvPicPr>
            <a:picLocks noGrp="1" noChangeAspect="1" noChangeArrowheads="1"/>
          </p:cNvPicPr>
          <p:nvPr>
            <p:ph idx="1"/>
          </p:nvPr>
        </p:nvPicPr>
        <p:blipFill>
          <a:blip r:embed="rId2" cstate="print"/>
          <a:srcRect t="600" b="600"/>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F/U 10/25/2016</a:t>
            </a:r>
            <a:endParaRPr lang="en-US" dirty="0"/>
          </a:p>
        </p:txBody>
      </p:sp>
      <p:pic>
        <p:nvPicPr>
          <p:cNvPr id="4098" name="Picture 2"/>
          <p:cNvPicPr>
            <a:picLocks noGrp="1" noChangeAspect="1" noChangeArrowheads="1"/>
          </p:cNvPicPr>
          <p:nvPr>
            <p:ph idx="1"/>
          </p:nvPr>
        </p:nvPicPr>
        <p:blipFill>
          <a:blip r:embed="rId2" cstate="print"/>
          <a:srcRect t="600" b="600"/>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FINAL Follow-Up</a:t>
            </a:r>
            <a:endParaRPr lang="en-US" dirty="0"/>
          </a:p>
        </p:txBody>
      </p:sp>
      <p:sp>
        <p:nvSpPr>
          <p:cNvPr id="4" name="Subtitle 3"/>
          <p:cNvSpPr>
            <a:spLocks noGrp="1"/>
          </p:cNvSpPr>
          <p:nvPr>
            <p:ph type="subTitle" idx="1"/>
          </p:nvPr>
        </p:nvSpPr>
        <p:spPr/>
        <p:txBody>
          <a:bodyPr/>
          <a:lstStyle/>
          <a:p>
            <a:r>
              <a:rPr lang="en-US" dirty="0" smtClean="0"/>
              <a:t>Resolved EHIT</a:t>
            </a:r>
          </a:p>
          <a:p>
            <a:r>
              <a:rPr lang="en-US" dirty="0" smtClean="0"/>
              <a:t>Completed </a:t>
            </a:r>
            <a:r>
              <a:rPr lang="en-US" dirty="0" err="1" smtClean="0"/>
              <a:t>Eliquis</a:t>
            </a:r>
            <a:r>
              <a:rPr lang="en-US" dirty="0" smtClean="0"/>
              <a:t> 10/8/2016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Would you have treated the patient differently?</a:t>
            </a:r>
          </a:p>
          <a:p>
            <a:r>
              <a:rPr lang="en-US" dirty="0" smtClean="0"/>
              <a:t>Should we consider the newer anticoagulants for treatment of EHIT over the traditional treatment?</a:t>
            </a:r>
          </a:p>
          <a:p>
            <a:r>
              <a:rPr lang="en-US" dirty="0" smtClean="0"/>
              <a:t>Other experiences with EHIT?</a:t>
            </a:r>
          </a:p>
        </p:txBody>
      </p:sp>
    </p:spTree>
    <p:extLst>
      <p:ext uri="{BB962C8B-B14F-4D97-AF65-F5344CB8AC3E}">
        <p14:creationId xmlns:p14="http://schemas.microsoft.com/office/powerpoint/2010/main" val="117196534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37604728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2514600"/>
            <a:ext cx="8229600" cy="3611563"/>
          </a:xfrm>
        </p:spPr>
        <p:txBody>
          <a:bodyPr>
            <a:normAutofit fontScale="77500" lnSpcReduction="20000"/>
          </a:bodyPr>
          <a:lstStyle/>
          <a:p>
            <a:pPr marL="0" indent="0">
              <a:buNone/>
            </a:pPr>
            <a:r>
              <a:rPr lang="hu-HU" dirty="0"/>
              <a:t>D. Dexter et al. Phlebology 2012;27 Suppl 1:40–45. DOI: 10.1258/phleb.</a:t>
            </a:r>
            <a:r>
              <a:rPr lang="hu-HU" dirty="0" smtClean="0"/>
              <a:t>2012.012S18</a:t>
            </a:r>
          </a:p>
          <a:p>
            <a:pPr marL="0" indent="0">
              <a:buNone/>
            </a:pPr>
            <a:endParaRPr lang="ro-RO" dirty="0" smtClean="0"/>
          </a:p>
          <a:p>
            <a:pPr marL="0" indent="0">
              <a:buNone/>
            </a:pPr>
            <a:r>
              <a:rPr lang="ro-RO" dirty="0" smtClean="0"/>
              <a:t>S. Kundu J </a:t>
            </a:r>
            <a:r>
              <a:rPr lang="ro-RO" dirty="0"/>
              <a:t>Vasc Interv Radiol 2007; 18:1073–</a:t>
            </a:r>
            <a:r>
              <a:rPr lang="ro-RO" dirty="0" smtClean="0"/>
              <a:t>1080</a:t>
            </a:r>
          </a:p>
          <a:p>
            <a:pPr marL="0" indent="0">
              <a:buNone/>
            </a:pPr>
            <a:endParaRPr lang="ro-RO" dirty="0" smtClean="0"/>
          </a:p>
          <a:p>
            <a:pPr marL="0" indent="0">
              <a:buNone/>
            </a:pPr>
            <a:r>
              <a:rPr lang="ro-RO" dirty="0" smtClean="0"/>
              <a:t>P</a:t>
            </a:r>
            <a:r>
              <a:rPr lang="ro-RO" dirty="0"/>
              <a:t>. Marsh. Eur J Vasc Endovasc Surg (2010) 40, 521e527.</a:t>
            </a:r>
            <a:endParaRPr lang="en-US" dirty="0"/>
          </a:p>
          <a:p>
            <a:endParaRPr lang="en-US" dirty="0"/>
          </a:p>
          <a:p>
            <a:endParaRPr lang="en-US" dirty="0"/>
          </a:p>
        </p:txBody>
      </p:sp>
    </p:spTree>
    <p:extLst>
      <p:ext uri="{BB962C8B-B14F-4D97-AF65-F5344CB8AC3E}">
        <p14:creationId xmlns:p14="http://schemas.microsoft.com/office/powerpoint/2010/main" val="7609892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1</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What is the definition of </a:t>
            </a:r>
            <a:r>
              <a:rPr lang="en-US" dirty="0" smtClean="0"/>
              <a:t>venous reflux</a:t>
            </a:r>
            <a:r>
              <a:rPr lang="en-US" dirty="0" smtClean="0"/>
              <a:t>?</a:t>
            </a:r>
          </a:p>
          <a:p>
            <a:pPr lvl="1"/>
            <a:r>
              <a:rPr lang="en-US" dirty="0">
                <a:solidFill>
                  <a:srgbClr val="FFFF00"/>
                </a:solidFill>
              </a:rPr>
              <a:t>A</a:t>
            </a:r>
            <a:r>
              <a:rPr lang="en-US" dirty="0" smtClean="0">
                <a:solidFill>
                  <a:srgbClr val="FFFF00"/>
                </a:solidFill>
              </a:rPr>
              <a:t>) Reversal of flow for greater than 0.5 second in the superficial veins and greater than 1 second in the deep veins</a:t>
            </a:r>
          </a:p>
          <a:p>
            <a:pPr lvl="1"/>
            <a:r>
              <a:rPr lang="en-US" dirty="0" smtClean="0"/>
              <a:t>B</a:t>
            </a:r>
            <a:r>
              <a:rPr lang="en-US" dirty="0"/>
              <a:t>) Reversal of flow for greater than </a:t>
            </a:r>
            <a:r>
              <a:rPr lang="en-US" dirty="0" smtClean="0"/>
              <a:t>1 </a:t>
            </a:r>
            <a:r>
              <a:rPr lang="en-US" dirty="0"/>
              <a:t>second in the superficial veins and greater than 1 second in the deep </a:t>
            </a:r>
            <a:r>
              <a:rPr lang="en-US" dirty="0" smtClean="0"/>
              <a:t>veins</a:t>
            </a:r>
          </a:p>
          <a:p>
            <a:pPr lvl="1"/>
            <a:r>
              <a:rPr lang="en-US" dirty="0" smtClean="0"/>
              <a:t>C</a:t>
            </a:r>
            <a:r>
              <a:rPr lang="en-US" dirty="0"/>
              <a:t>) Reversal of flow for greater than 1 second in the superficial veins and greater than </a:t>
            </a:r>
            <a:r>
              <a:rPr lang="en-US" dirty="0" smtClean="0"/>
              <a:t>0.5 </a:t>
            </a:r>
            <a:r>
              <a:rPr lang="en-US" dirty="0"/>
              <a:t>second in the deep </a:t>
            </a:r>
            <a:r>
              <a:rPr lang="en-US" dirty="0" smtClean="0"/>
              <a:t>veins</a:t>
            </a:r>
          </a:p>
          <a:p>
            <a:pPr lvl="1"/>
            <a:r>
              <a:rPr lang="en-US" dirty="0" smtClean="0"/>
              <a:t>D</a:t>
            </a:r>
            <a:r>
              <a:rPr lang="en-US" dirty="0"/>
              <a:t>) Reversal of flow for greater than </a:t>
            </a:r>
            <a:r>
              <a:rPr lang="en-US" dirty="0" smtClean="0"/>
              <a:t>0.5 </a:t>
            </a:r>
            <a:r>
              <a:rPr lang="en-US" dirty="0"/>
              <a:t>second in the superficial veins and greater than </a:t>
            </a:r>
            <a:r>
              <a:rPr lang="en-US" dirty="0" smtClean="0"/>
              <a:t>0.5 </a:t>
            </a:r>
            <a:r>
              <a:rPr lang="en-US" dirty="0"/>
              <a:t>second in the deep veins</a:t>
            </a:r>
          </a:p>
          <a:p>
            <a:pPr lvl="1"/>
            <a:endParaRPr lang="en-US" dirty="0"/>
          </a:p>
        </p:txBody>
      </p:sp>
    </p:spTree>
    <p:extLst>
      <p:ext uri="{BB962C8B-B14F-4D97-AF65-F5344CB8AC3E}">
        <p14:creationId xmlns:p14="http://schemas.microsoft.com/office/powerpoint/2010/main" val="36262285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Patient: 3/24/2016</a:t>
            </a:r>
            <a:endParaRPr lang="en-US" dirty="0"/>
          </a:p>
        </p:txBody>
      </p:sp>
      <p:pic>
        <p:nvPicPr>
          <p:cNvPr id="12290" name="Picture 2"/>
          <p:cNvPicPr>
            <a:picLocks noGrp="1" noChangeAspect="1" noChangeArrowheads="1"/>
          </p:cNvPicPr>
          <p:nvPr>
            <p:ph idx="1"/>
          </p:nvPr>
        </p:nvPicPr>
        <p:blipFill>
          <a:blip r:embed="rId3" cstate="print">
            <a:lum bright="10000"/>
          </a:blip>
          <a:srcRect t="12982" b="12982"/>
          <a:stretch>
            <a:fillRect/>
          </a:stretch>
        </p:blipFill>
        <p:spPr bwMode="auto">
          <a:prstGeom prst="rect">
            <a:avLst/>
          </a:prstGeom>
          <a:noFill/>
          <a:ln w="9525">
            <a:noFill/>
            <a:miter lim="800000"/>
            <a:headEnd/>
            <a:tailEnd/>
          </a:ln>
        </p:spPr>
      </p:pic>
      <p:sp>
        <p:nvSpPr>
          <p:cNvPr id="4" name="Rectangle 3"/>
          <p:cNvSpPr/>
          <p:nvPr/>
        </p:nvSpPr>
        <p:spPr>
          <a:xfrm>
            <a:off x="1447800" y="1600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to Treatment</a:t>
            </a:r>
            <a:endParaRPr lang="en-US" dirty="0"/>
          </a:p>
        </p:txBody>
      </p:sp>
      <p:sp>
        <p:nvSpPr>
          <p:cNvPr id="3" name="Content Placeholder 2"/>
          <p:cNvSpPr>
            <a:spLocks noGrp="1"/>
          </p:cNvSpPr>
          <p:nvPr>
            <p:ph idx="1"/>
          </p:nvPr>
        </p:nvSpPr>
        <p:spPr/>
        <p:txBody>
          <a:bodyPr/>
          <a:lstStyle/>
          <a:p>
            <a:r>
              <a:rPr lang="en-US" dirty="0" smtClean="0"/>
              <a:t>Necessary trial of compression stockings</a:t>
            </a:r>
          </a:p>
          <a:p>
            <a:r>
              <a:rPr lang="en-US" dirty="0" smtClean="0"/>
              <a:t> Document failure of conservative management</a:t>
            </a:r>
          </a:p>
          <a:p>
            <a:r>
              <a:rPr lang="en-US" dirty="0" smtClean="0"/>
              <a:t>Continued worsening of the </a:t>
            </a:r>
            <a:r>
              <a:rPr lang="en-US" dirty="0" smtClean="0"/>
              <a:t>VCSS</a:t>
            </a:r>
            <a:endParaRPr lang="en-US" dirty="0"/>
          </a:p>
        </p:txBody>
      </p:sp>
    </p:spTree>
    <p:extLst>
      <p:ext uri="{BB962C8B-B14F-4D97-AF65-F5344CB8AC3E}">
        <p14:creationId xmlns:p14="http://schemas.microsoft.com/office/powerpoint/2010/main" val="35555751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17547</TotalTime>
  <Words>1863</Words>
  <Application>Microsoft Macintosh PowerPoint</Application>
  <PresentationFormat>On-screen Show (4:3)</PresentationFormat>
  <Paragraphs>206</Paragraphs>
  <Slides>66</Slides>
  <Notes>16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Twilight</vt:lpstr>
      <vt:lpstr>New England Society of Interventional Radiology Case Presentation</vt:lpstr>
      <vt:lpstr>Incompetence of the Right Great Saphenous Vein</vt:lpstr>
      <vt:lpstr>New Patient: 3/24/2016</vt:lpstr>
      <vt:lpstr>New Patient: 3/24/2016</vt:lpstr>
      <vt:lpstr>New Patient: 3/24/2016</vt:lpstr>
      <vt:lpstr>Question # 1</vt:lpstr>
      <vt:lpstr>Question # 1</vt:lpstr>
      <vt:lpstr>New Patient: 3/24/2016</vt:lpstr>
      <vt:lpstr>Prior to Treatment</vt:lpstr>
      <vt:lpstr>Question # 2</vt:lpstr>
      <vt:lpstr>Question # 2</vt:lpstr>
      <vt:lpstr>RT GSV EVLT</vt:lpstr>
      <vt:lpstr>RT GSV EVLT: 5/25/2016</vt:lpstr>
      <vt:lpstr>RT GSV EVLT: 5/25/2016</vt:lpstr>
      <vt:lpstr>Short Term Follow-Up</vt:lpstr>
      <vt:lpstr>Short Term F/U: 6/9/2016</vt:lpstr>
      <vt:lpstr>Short Term F/U: 6/9/2016</vt:lpstr>
      <vt:lpstr>Short Term F/U: 6/9/2016</vt:lpstr>
      <vt:lpstr>Short Term F/U: 6/9/2016</vt:lpstr>
      <vt:lpstr>Question # 3</vt:lpstr>
      <vt:lpstr>Question # 3</vt:lpstr>
      <vt:lpstr>Definition of EHIT</vt:lpstr>
      <vt:lpstr>EHIT Classification</vt:lpstr>
      <vt:lpstr>EHIT Classification</vt:lpstr>
      <vt:lpstr>Short Term Follow-Up</vt:lpstr>
      <vt:lpstr>Question # 4</vt:lpstr>
      <vt:lpstr>Question # 4</vt:lpstr>
      <vt:lpstr>EHIT Algorithm 2012</vt:lpstr>
      <vt:lpstr>Question # 5 </vt:lpstr>
      <vt:lpstr>Question # 5</vt:lpstr>
      <vt:lpstr>Long Term Follow-Up</vt:lpstr>
      <vt:lpstr>Long Term F/U: 8/1/2016</vt:lpstr>
      <vt:lpstr>Long Term F/U: 8/1/2016</vt:lpstr>
      <vt:lpstr>Long Term F/U: 8/1/2016</vt:lpstr>
      <vt:lpstr>Question # 6</vt:lpstr>
      <vt:lpstr>Question # 6</vt:lpstr>
      <vt:lpstr>Long Term Follow-Up</vt:lpstr>
      <vt:lpstr>EHIT Algorithm</vt:lpstr>
      <vt:lpstr>Repeat Follow-Up</vt:lpstr>
      <vt:lpstr>Repeat F/U 8/10/2016</vt:lpstr>
      <vt:lpstr>Repeat F/U 8/10/2016</vt:lpstr>
      <vt:lpstr>Repeat F/U 8/10/2016</vt:lpstr>
      <vt:lpstr>Repeat Follow-Up #1</vt:lpstr>
      <vt:lpstr>Question # 7 </vt:lpstr>
      <vt:lpstr>Question # 7</vt:lpstr>
      <vt:lpstr>Repeat Follow-Up</vt:lpstr>
      <vt:lpstr>Repeat F/U 8/16/2016</vt:lpstr>
      <vt:lpstr>Repeat F/U 8/16/2016</vt:lpstr>
      <vt:lpstr>Repeat F/U 8/16/2016</vt:lpstr>
      <vt:lpstr>Repeat F/U 8/16/2016</vt:lpstr>
      <vt:lpstr>Repeat Follow-Up #2</vt:lpstr>
      <vt:lpstr>Repeat Follow-Up</vt:lpstr>
      <vt:lpstr>Repeat F/U 9/22/2016</vt:lpstr>
      <vt:lpstr>Repeat F/U 9/22/2016</vt:lpstr>
      <vt:lpstr>Repeat F/U 9/22/2016</vt:lpstr>
      <vt:lpstr>Repeat F/U 9/22/2016</vt:lpstr>
      <vt:lpstr>Repeat Follow-Up #3</vt:lpstr>
      <vt:lpstr>FINAL Follow-Up</vt:lpstr>
      <vt:lpstr>Final F/U 10/25/2016</vt:lpstr>
      <vt:lpstr>Final F/U 10/25/2016</vt:lpstr>
      <vt:lpstr>Final F/U 10/25/2016</vt:lpstr>
      <vt:lpstr>Final F/U 10/25/2016</vt:lpstr>
      <vt:lpstr>FINAL Follow-Up</vt:lpstr>
      <vt:lpstr>Questions</vt:lpstr>
      <vt:lpstr>Thank you</vt:lpstr>
      <vt:lpstr>References</vt:lpstr>
    </vt:vector>
  </TitlesOfParts>
  <Company>Partners HealthCare System,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EHIT Propagation</dc:title>
  <dc:creator>Partners Information Systems</dc:creator>
  <cp:lastModifiedBy>Lauren Ferrara</cp:lastModifiedBy>
  <cp:revision>64</cp:revision>
  <dcterms:created xsi:type="dcterms:W3CDTF">2016-08-01T12:40:45Z</dcterms:created>
  <dcterms:modified xsi:type="dcterms:W3CDTF">2017-02-12T21:01:21Z</dcterms:modified>
</cp:coreProperties>
</file>