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3" r:id="rId8"/>
    <p:sldId id="262"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48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FB192C-FB54-4AF8-9FEF-3336A44A7CAD}"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9597-66CC-4AE1-8DE2-79B296C9F51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B192C-FB54-4AF8-9FEF-3336A44A7CAD}"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9597-66CC-4AE1-8DE2-79B296C9F5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B192C-FB54-4AF8-9FEF-3336A44A7CAD}"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9597-66CC-4AE1-8DE2-79B296C9F5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B192C-FB54-4AF8-9FEF-3336A44A7CAD}"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9597-66CC-4AE1-8DE2-79B296C9F5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FB192C-FB54-4AF8-9FEF-3336A44A7CAD}"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9597-66CC-4AE1-8DE2-79B296C9F51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FB192C-FB54-4AF8-9FEF-3336A44A7CAD}"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69597-66CC-4AE1-8DE2-79B296C9F5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B192C-FB54-4AF8-9FEF-3336A44A7CAD}" type="datetimeFigureOut">
              <a:rPr lang="en-US" smtClean="0"/>
              <a:t>5/8/17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69597-66CC-4AE1-8DE2-79B296C9F51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FB192C-FB54-4AF8-9FEF-3336A44A7CAD}" type="datetimeFigureOut">
              <a:rPr lang="en-US" smtClean="0"/>
              <a:t>5/8/17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69597-66CC-4AE1-8DE2-79B296C9F5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B192C-FB54-4AF8-9FEF-3336A44A7CAD}" type="datetimeFigureOut">
              <a:rPr lang="en-US" smtClean="0"/>
              <a:t>5/8/17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69597-66CC-4AE1-8DE2-79B296C9F5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B192C-FB54-4AF8-9FEF-3336A44A7CAD}"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69597-66CC-4AE1-8DE2-79B296C9F51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AFB192C-FB54-4AF8-9FEF-3336A44A7CAD}" type="datetimeFigureOut">
              <a:rPr lang="en-US" smtClean="0"/>
              <a:t>5/8/17</a:t>
            </a:fld>
            <a:endParaRPr lang="en-US"/>
          </a:p>
        </p:txBody>
      </p:sp>
      <p:sp>
        <p:nvSpPr>
          <p:cNvPr id="9" name="Slide Number Placeholder 8"/>
          <p:cNvSpPr>
            <a:spLocks noGrp="1"/>
          </p:cNvSpPr>
          <p:nvPr>
            <p:ph type="sldNum" sz="quarter" idx="11"/>
          </p:nvPr>
        </p:nvSpPr>
        <p:spPr/>
        <p:txBody>
          <a:bodyPr/>
          <a:lstStyle/>
          <a:p>
            <a:fld id="{7F569597-66CC-4AE1-8DE2-79B296C9F51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F569597-66CC-4AE1-8DE2-79B296C9F51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AFB192C-FB54-4AF8-9FEF-3336A44A7CAD}" type="datetimeFigureOut">
              <a:rPr lang="en-US" smtClean="0"/>
              <a:t>5/8/17</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Sudhen B. </a:t>
            </a:r>
            <a:r>
              <a:rPr lang="en-US" dirty="0" err="1" smtClean="0"/>
              <a:t>Desai,MD</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solidFill>
                  <a:schemeClr val="tx1"/>
                </a:solidFill>
              </a:rPr>
              <a:t>Fellow, Pediatric Radiology</a:t>
            </a:r>
          </a:p>
          <a:p>
            <a:r>
              <a:rPr lang="en-US" dirty="0" smtClean="0">
                <a:solidFill>
                  <a:schemeClr val="tx1"/>
                </a:solidFill>
              </a:rPr>
              <a:t>Boston Children’s Hospital</a:t>
            </a:r>
          </a:p>
          <a:p>
            <a:r>
              <a:rPr lang="en-US" dirty="0" smtClean="0">
                <a:solidFill>
                  <a:schemeClr val="tx1"/>
                </a:solidFill>
              </a:rPr>
              <a:t>NESIR 5.8.17</a:t>
            </a:r>
            <a:endParaRPr lang="en-US" dirty="0">
              <a:solidFill>
                <a:schemeClr val="tx1"/>
              </a:solidFill>
            </a:endParaRPr>
          </a:p>
        </p:txBody>
      </p:sp>
    </p:spTree>
    <p:extLst>
      <p:ext uri="{BB962C8B-B14F-4D97-AF65-F5344CB8AC3E}">
        <p14:creationId xmlns:p14="http://schemas.microsoft.com/office/powerpoint/2010/main" val="35533144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thoughts???</a:t>
            </a:r>
            <a:endParaRPr lang="en-US" dirty="0"/>
          </a:p>
        </p:txBody>
      </p:sp>
      <p:sp>
        <p:nvSpPr>
          <p:cNvPr id="3" name="Content Placeholder 2"/>
          <p:cNvSpPr>
            <a:spLocks noGrp="1"/>
          </p:cNvSpPr>
          <p:nvPr>
            <p:ph idx="1"/>
          </p:nvPr>
        </p:nvSpPr>
        <p:spPr/>
        <p:txBody>
          <a:bodyPr/>
          <a:lstStyle/>
          <a:p>
            <a:pPr marL="457200" indent="-457200">
              <a:buAutoNum type="arabicParenR"/>
            </a:pPr>
            <a:r>
              <a:rPr lang="en-US" dirty="0" smtClean="0"/>
              <a:t>Outcome</a:t>
            </a:r>
          </a:p>
          <a:p>
            <a:pPr marL="457200" indent="-457200">
              <a:buAutoNum type="arabicParenR"/>
            </a:pPr>
            <a:r>
              <a:rPr lang="en-US" dirty="0" smtClean="0"/>
              <a:t>Follow-up</a:t>
            </a:r>
            <a:endParaRPr lang="en-US" dirty="0"/>
          </a:p>
        </p:txBody>
      </p:sp>
    </p:spTree>
    <p:extLst>
      <p:ext uri="{BB962C8B-B14F-4D97-AF65-F5344CB8AC3E}">
        <p14:creationId xmlns:p14="http://schemas.microsoft.com/office/powerpoint/2010/main" val="17895643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Hemoptysis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Hemoptysis </a:t>
            </a:r>
            <a:r>
              <a:rPr lang="en-US" dirty="0"/>
              <a:t>in </a:t>
            </a:r>
            <a:r>
              <a:rPr lang="en-US" dirty="0" smtClean="0">
                <a:solidFill>
                  <a:srgbClr val="FF0000"/>
                </a:solidFill>
              </a:rPr>
              <a:t>11/2014</a:t>
            </a:r>
            <a:r>
              <a:rPr lang="en-US" dirty="0" smtClean="0"/>
              <a:t> (6 years old)</a:t>
            </a:r>
          </a:p>
          <a:p>
            <a:r>
              <a:rPr lang="en-US" dirty="0" smtClean="0"/>
              <a:t>Presented </a:t>
            </a:r>
            <a:r>
              <a:rPr lang="en-US" dirty="0"/>
              <a:t>with large volume hemoptysis in the setting of a coughing </a:t>
            </a:r>
            <a:r>
              <a:rPr lang="en-US" dirty="0" smtClean="0"/>
              <a:t>spell</a:t>
            </a:r>
          </a:p>
          <a:p>
            <a:r>
              <a:rPr lang="en-US" dirty="0"/>
              <a:t>A</a:t>
            </a:r>
            <a:r>
              <a:rPr lang="en-US" dirty="0" smtClean="0"/>
              <a:t>dmitted </a:t>
            </a:r>
            <a:r>
              <a:rPr lang="en-US" dirty="0"/>
              <a:t>to the </a:t>
            </a:r>
            <a:r>
              <a:rPr lang="en-US" dirty="0" smtClean="0"/>
              <a:t>MSICU</a:t>
            </a:r>
          </a:p>
          <a:p>
            <a:r>
              <a:rPr lang="en-US" dirty="0"/>
              <a:t>W</a:t>
            </a:r>
            <a:r>
              <a:rPr lang="en-US" dirty="0" smtClean="0"/>
              <a:t>ork </a:t>
            </a:r>
            <a:r>
              <a:rPr lang="en-US" dirty="0"/>
              <a:t>up at the time included:</a:t>
            </a:r>
          </a:p>
          <a:p>
            <a:pPr lvl="1"/>
            <a:r>
              <a:rPr lang="en-US" dirty="0" smtClean="0">
                <a:solidFill>
                  <a:srgbClr val="FF0000"/>
                </a:solidFill>
              </a:rPr>
              <a:t>ORL</a:t>
            </a:r>
            <a:r>
              <a:rPr lang="en-US" dirty="0" smtClean="0"/>
              <a:t> </a:t>
            </a:r>
            <a:r>
              <a:rPr lang="en-US" dirty="0"/>
              <a:t>bedside flexible </a:t>
            </a:r>
            <a:r>
              <a:rPr lang="en-US" dirty="0" err="1"/>
              <a:t>nasopharyngoscopy</a:t>
            </a:r>
            <a:r>
              <a:rPr lang="en-US" dirty="0"/>
              <a:t>, which was normal</a:t>
            </a:r>
          </a:p>
          <a:p>
            <a:pPr lvl="1"/>
            <a:r>
              <a:rPr lang="en-US" dirty="0" smtClean="0">
                <a:solidFill>
                  <a:srgbClr val="FF0000"/>
                </a:solidFill>
              </a:rPr>
              <a:t>CTA</a:t>
            </a:r>
            <a:r>
              <a:rPr lang="en-US" dirty="0" smtClean="0"/>
              <a:t> showed no </a:t>
            </a:r>
            <a:r>
              <a:rPr lang="en-US" dirty="0"/>
              <a:t>vascular abnormality and no evidence of bronchiectasis or AVM</a:t>
            </a:r>
          </a:p>
          <a:p>
            <a:pPr lvl="1"/>
            <a:r>
              <a:rPr lang="en-US" dirty="0" smtClean="0"/>
              <a:t>Extensive </a:t>
            </a:r>
            <a:r>
              <a:rPr lang="en-US" dirty="0">
                <a:solidFill>
                  <a:srgbClr val="FF0000"/>
                </a:solidFill>
              </a:rPr>
              <a:t>laboratory investigations </a:t>
            </a:r>
            <a:r>
              <a:rPr lang="en-US" dirty="0"/>
              <a:t>including autoantibody testing which was normal (including ASO, dsDNA, ANCA, ANA, </a:t>
            </a:r>
            <a:r>
              <a:rPr lang="en-US" dirty="0" err="1"/>
              <a:t>cardiolipin</a:t>
            </a:r>
            <a:r>
              <a:rPr lang="en-US" dirty="0"/>
              <a:t> panel (except </a:t>
            </a:r>
            <a:r>
              <a:rPr lang="en-US" dirty="0" err="1"/>
              <a:t>cardiolipin</a:t>
            </a:r>
            <a:r>
              <a:rPr lang="en-US" dirty="0"/>
              <a:t> IgM, which was elevated at 15), DNase-B, anti-GBM, anti-Smith, SS/Ro, and SS/La).  IgG, IgA, IgM, C3, C4, </a:t>
            </a:r>
            <a:r>
              <a:rPr lang="en-US" dirty="0" err="1"/>
              <a:t>IgE</a:t>
            </a:r>
            <a:r>
              <a:rPr lang="en-US" dirty="0"/>
              <a:t>, and TTG were all normal.  Anti-ribonucleic protein was negative.  A PPD was placed, which was negative at 2 mm of induration. </a:t>
            </a:r>
          </a:p>
          <a:p>
            <a:pPr lvl="1"/>
            <a:r>
              <a:rPr lang="en-US" b="1" dirty="0" smtClean="0">
                <a:solidFill>
                  <a:srgbClr val="FF0000"/>
                </a:solidFill>
              </a:rPr>
              <a:t>Infectious </a:t>
            </a:r>
            <a:r>
              <a:rPr lang="en-US" b="1" dirty="0">
                <a:solidFill>
                  <a:srgbClr val="FF0000"/>
                </a:solidFill>
              </a:rPr>
              <a:t>workup </a:t>
            </a:r>
            <a:r>
              <a:rPr lang="en-US" b="1" dirty="0"/>
              <a:t>showing: Mycoplasma titers elevated for IgG and IgM at 0.92 and 1.93, respectively - not confirmed by BAL. </a:t>
            </a:r>
            <a:r>
              <a:rPr lang="en-US" dirty="0"/>
              <a:t>Sputum culture on arrival, which grew Moraxella. She received </a:t>
            </a:r>
            <a:r>
              <a:rPr lang="en-US" dirty="0" smtClean="0"/>
              <a:t>empiric </a:t>
            </a:r>
            <a:r>
              <a:rPr lang="en-US" dirty="0"/>
              <a:t>treatment with azithromycin and </a:t>
            </a:r>
            <a:r>
              <a:rPr lang="en-US" dirty="0" err="1"/>
              <a:t>augmentin</a:t>
            </a:r>
            <a:r>
              <a:rPr lang="en-US" dirty="0"/>
              <a:t>.</a:t>
            </a:r>
          </a:p>
          <a:p>
            <a:pPr lvl="1"/>
            <a:r>
              <a:rPr lang="en-US" dirty="0" smtClean="0">
                <a:solidFill>
                  <a:srgbClr val="FF0000"/>
                </a:solidFill>
              </a:rPr>
              <a:t>Flexible </a:t>
            </a:r>
            <a:r>
              <a:rPr lang="en-US" dirty="0">
                <a:solidFill>
                  <a:srgbClr val="FF0000"/>
                </a:solidFill>
              </a:rPr>
              <a:t>bronchoscopy </a:t>
            </a:r>
            <a:r>
              <a:rPr lang="en-US" dirty="0"/>
              <a:t>which showed a normal anatomy with a friable mucosa which was mildly edematous. There were rare, clear secretions. </a:t>
            </a:r>
            <a:r>
              <a:rPr lang="en-US" b="1" dirty="0"/>
              <a:t>There was sequential aliquots in the left lower lobe, which returned more bloody samples than the preceding samples, consistent with ongoing bleeding in that area.</a:t>
            </a:r>
            <a:r>
              <a:rPr lang="en-US" dirty="0"/>
              <a:t> On the right side, anatomy was normal with friable mucosa and rare, clear secretions.  </a:t>
            </a:r>
            <a:r>
              <a:rPr lang="en-US" b="1" dirty="0"/>
              <a:t>The right middle lobe return was </a:t>
            </a:r>
            <a:r>
              <a:rPr lang="en-US" b="1" dirty="0" smtClean="0"/>
              <a:t>non-bloody </a:t>
            </a:r>
            <a:r>
              <a:rPr lang="en-US" b="1" dirty="0"/>
              <a:t>initially, but sequential aliquots became more bloody, similar to the left side.</a:t>
            </a:r>
            <a:r>
              <a:rPr lang="en-US" dirty="0"/>
              <a:t>  BAL cultures were positive for parainfluenza type 2, both on the DFA sample as well as the supplemental culture.  Her respiratory culture and gram stain were negative.  She did have a sputum culture on admission, which was positive for abundant Moraxella.  All other cultures, including AFB, fungal, Legionella, MRSA, </a:t>
            </a:r>
            <a:r>
              <a:rPr lang="en-US" dirty="0" err="1"/>
              <a:t>nocardia</a:t>
            </a:r>
            <a:r>
              <a:rPr lang="en-US" dirty="0"/>
              <a:t>, routine respiratory culture and gram stain, adenovirus, PCR, CMV, shell vial, influenza, and PJP, were all negative.  On her BAL, her BAL mycoplasma PCR was negative.  Her aspergillus galactomannan on her BAL negative. </a:t>
            </a:r>
          </a:p>
          <a:p>
            <a:pPr lvl="1"/>
            <a:r>
              <a:rPr lang="nb-NO" dirty="0" smtClean="0"/>
              <a:t>Normal </a:t>
            </a:r>
            <a:r>
              <a:rPr lang="nb-NO" dirty="0">
                <a:solidFill>
                  <a:srgbClr val="FF0000"/>
                </a:solidFill>
              </a:rPr>
              <a:t>upper GI endoscopy</a:t>
            </a:r>
            <a:r>
              <a:rPr lang="nb-NO" dirty="0"/>
              <a:t>.</a:t>
            </a:r>
          </a:p>
          <a:p>
            <a:pPr lvl="1"/>
            <a:r>
              <a:rPr lang="en-US" dirty="0" smtClean="0"/>
              <a:t>Evaluation </a:t>
            </a:r>
            <a:r>
              <a:rPr lang="en-US" dirty="0"/>
              <a:t>by </a:t>
            </a:r>
            <a:r>
              <a:rPr lang="en-US" dirty="0" smtClean="0">
                <a:solidFill>
                  <a:srgbClr val="FF0000"/>
                </a:solidFill>
              </a:rPr>
              <a:t>hematology</a:t>
            </a:r>
            <a:r>
              <a:rPr lang="en-US" dirty="0" smtClean="0"/>
              <a:t>: </a:t>
            </a:r>
            <a:r>
              <a:rPr lang="en-US" dirty="0"/>
              <a:t>"There are multiple types of von </a:t>
            </a:r>
            <a:r>
              <a:rPr lang="en-US" dirty="0" err="1"/>
              <a:t>Willebrand</a:t>
            </a:r>
            <a:r>
              <a:rPr lang="en-US" dirty="0"/>
              <a:t> disease and though her low level is mild, s</a:t>
            </a:r>
            <a:r>
              <a:rPr lang="en-US" b="1" dirty="0"/>
              <a:t>he could possibly have a type 2 von </a:t>
            </a:r>
            <a:r>
              <a:rPr lang="en-US" b="1" dirty="0" err="1"/>
              <a:t>Willebrand's</a:t>
            </a:r>
            <a:r>
              <a:rPr lang="en-US" b="1" dirty="0"/>
              <a:t> disease</a:t>
            </a:r>
            <a:r>
              <a:rPr lang="en-US" dirty="0"/>
              <a:t> given her testing results on repeated occasions. This is a qualitative defect in von </a:t>
            </a:r>
            <a:r>
              <a:rPr lang="en-US" dirty="0" err="1"/>
              <a:t>Willebrand</a:t>
            </a:r>
            <a:r>
              <a:rPr lang="en-US" dirty="0"/>
              <a:t> factor that least to decreased functioning of his protein.  However, given that she has no family history and she has not had any other bleeding symptoms in her life apart from this episode of hemoptysis (which would be very unusual presentation of a case of type 2 </a:t>
            </a:r>
            <a:r>
              <a:rPr lang="en-US" dirty="0" err="1"/>
              <a:t>vWD</a:t>
            </a:r>
            <a:r>
              <a:rPr lang="en-US" dirty="0"/>
              <a:t>), she </a:t>
            </a:r>
            <a:r>
              <a:rPr lang="en-US" b="1" dirty="0"/>
              <a:t>most likely only has low levels of von </a:t>
            </a:r>
            <a:r>
              <a:rPr lang="en-US" b="1" dirty="0" err="1"/>
              <a:t>Willebrand</a:t>
            </a:r>
            <a:r>
              <a:rPr lang="en-US" b="1" dirty="0"/>
              <a:t> factor and not true </a:t>
            </a:r>
            <a:r>
              <a:rPr lang="en-US" b="1" dirty="0" err="1"/>
              <a:t>vWD</a:t>
            </a:r>
            <a:r>
              <a:rPr lang="en-US" dirty="0"/>
              <a:t>."</a:t>
            </a:r>
          </a:p>
          <a:p>
            <a:endParaRPr lang="en-US" dirty="0"/>
          </a:p>
          <a:p>
            <a:endParaRPr lang="en-US" dirty="0"/>
          </a:p>
        </p:txBody>
      </p:sp>
    </p:spTree>
    <p:extLst>
      <p:ext uri="{BB962C8B-B14F-4D97-AF65-F5344CB8AC3E}">
        <p14:creationId xmlns:p14="http://schemas.microsoft.com/office/powerpoint/2010/main" val="22921613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Hemoptysis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Hemoptysis </a:t>
            </a:r>
            <a:r>
              <a:rPr lang="en-US" dirty="0"/>
              <a:t>in </a:t>
            </a:r>
            <a:r>
              <a:rPr lang="en-US" dirty="0" smtClean="0"/>
              <a:t>11/2014 (6 years old)</a:t>
            </a:r>
          </a:p>
          <a:p>
            <a:endParaRPr lang="en-US" dirty="0"/>
          </a:p>
          <a:p>
            <a:r>
              <a:rPr lang="en-US" dirty="0" smtClean="0">
                <a:solidFill>
                  <a:srgbClr val="FF0000"/>
                </a:solidFill>
              </a:rPr>
              <a:t>Her hemoptysis </a:t>
            </a:r>
            <a:r>
              <a:rPr lang="en-US" dirty="0">
                <a:solidFill>
                  <a:srgbClr val="FF0000"/>
                </a:solidFill>
              </a:rPr>
              <a:t>was thought to be secondary to </a:t>
            </a:r>
            <a:r>
              <a:rPr lang="en-US" dirty="0" smtClean="0">
                <a:solidFill>
                  <a:srgbClr val="FF0000"/>
                </a:solidFill>
              </a:rPr>
              <a:t>infection</a:t>
            </a:r>
          </a:p>
          <a:p>
            <a:r>
              <a:rPr lang="en-US" dirty="0" smtClean="0"/>
              <a:t>Subsequent </a:t>
            </a:r>
            <a:r>
              <a:rPr lang="en-US" dirty="0"/>
              <a:t>outpatient evaluation found borderline </a:t>
            </a:r>
            <a:r>
              <a:rPr lang="en-US" dirty="0" err="1"/>
              <a:t>vW</a:t>
            </a:r>
            <a:r>
              <a:rPr lang="en-US" dirty="0"/>
              <a:t> for which was seen by hematology. She was also followed by Renal for microscopic hematuria thought to be related to related to thin basement membrane disease. She had a normal sonographic evaluation of the kidneys and bladder.</a:t>
            </a:r>
          </a:p>
          <a:p>
            <a:endParaRPr lang="en-US" dirty="0"/>
          </a:p>
        </p:txBody>
      </p:sp>
    </p:spTree>
    <p:extLst>
      <p:ext uri="{BB962C8B-B14F-4D97-AF65-F5344CB8AC3E}">
        <p14:creationId xmlns:p14="http://schemas.microsoft.com/office/powerpoint/2010/main" val="16327148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4.17.17</a:t>
            </a:r>
            <a:endParaRPr lang="en-US" dirty="0"/>
          </a:p>
        </p:txBody>
      </p:sp>
      <p:sp>
        <p:nvSpPr>
          <p:cNvPr id="3" name="Content Placeholder 2"/>
          <p:cNvSpPr>
            <a:spLocks noGrp="1"/>
          </p:cNvSpPr>
          <p:nvPr>
            <p:ph idx="1"/>
          </p:nvPr>
        </p:nvSpPr>
        <p:spPr/>
        <p:txBody>
          <a:bodyPr>
            <a:normAutofit/>
          </a:bodyPr>
          <a:lstStyle/>
          <a:p>
            <a:r>
              <a:rPr lang="en-US" dirty="0" smtClean="0"/>
              <a:t>Occurred 7.20am </a:t>
            </a:r>
            <a:r>
              <a:rPr lang="en-US" dirty="0"/>
              <a:t>when she was coughing leading to blood-stained sputum, and later small clots as well as 8-10oz of bright red blood. </a:t>
            </a:r>
          </a:p>
          <a:p>
            <a:r>
              <a:rPr lang="en-US" dirty="0" smtClean="0"/>
              <a:t>ED work-up OSH:</a:t>
            </a:r>
          </a:p>
          <a:p>
            <a:pPr lvl="1"/>
            <a:r>
              <a:rPr lang="en-US" dirty="0" smtClean="0"/>
              <a:t>Chest </a:t>
            </a:r>
            <a:r>
              <a:rPr lang="en-US" dirty="0"/>
              <a:t>x-ray which was </a:t>
            </a:r>
            <a:r>
              <a:rPr lang="en-US" dirty="0" smtClean="0"/>
              <a:t>reported </a:t>
            </a:r>
            <a:r>
              <a:rPr lang="en-US" dirty="0" err="1" smtClean="0"/>
              <a:t>nonfocal</a:t>
            </a:r>
            <a:endParaRPr lang="en-US" dirty="0" smtClean="0"/>
          </a:p>
          <a:p>
            <a:pPr lvl="1"/>
            <a:r>
              <a:rPr lang="en-US" dirty="0" smtClean="0"/>
              <a:t>CBC </a:t>
            </a:r>
            <a:r>
              <a:rPr lang="en-US" dirty="0"/>
              <a:t>with a Hg of 11.8, WBC of 7 and </a:t>
            </a:r>
            <a:r>
              <a:rPr lang="en-US" dirty="0" err="1"/>
              <a:t>Plts</a:t>
            </a:r>
            <a:r>
              <a:rPr lang="en-US" dirty="0"/>
              <a:t> of </a:t>
            </a:r>
            <a:r>
              <a:rPr lang="en-US" dirty="0" smtClean="0"/>
              <a:t>381</a:t>
            </a:r>
          </a:p>
          <a:p>
            <a:pPr lvl="1"/>
            <a:r>
              <a:rPr lang="en-US" dirty="0" smtClean="0"/>
              <a:t>U/A </a:t>
            </a:r>
            <a:r>
              <a:rPr lang="en-US" dirty="0"/>
              <a:t>which revealed 2+ blood and 3-5 RBCs per high powered field on microscopy</a:t>
            </a:r>
          </a:p>
          <a:p>
            <a:pPr lvl="1"/>
            <a:endParaRPr lang="en-US" dirty="0"/>
          </a:p>
        </p:txBody>
      </p:sp>
    </p:spTree>
    <p:extLst>
      <p:ext uri="{BB962C8B-B14F-4D97-AF65-F5344CB8AC3E}">
        <p14:creationId xmlns:p14="http://schemas.microsoft.com/office/powerpoint/2010/main" val="14674529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4.17-18.17</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UA </a:t>
            </a:r>
            <a:r>
              <a:rPr lang="en-US" dirty="0">
                <a:solidFill>
                  <a:srgbClr val="FF0000"/>
                </a:solidFill>
              </a:rPr>
              <a:t>with 1+ blood</a:t>
            </a:r>
            <a:r>
              <a:rPr lang="en-US" dirty="0"/>
              <a:t>, SG &gt;1.045, 15 RBCs</a:t>
            </a:r>
          </a:p>
          <a:p>
            <a:r>
              <a:rPr lang="en-US" dirty="0" smtClean="0">
                <a:solidFill>
                  <a:srgbClr val="FF0000"/>
                </a:solidFill>
              </a:rPr>
              <a:t>Stool </a:t>
            </a:r>
            <a:r>
              <a:rPr lang="en-US" dirty="0" err="1" smtClean="0">
                <a:solidFill>
                  <a:srgbClr val="FF0000"/>
                </a:solidFill>
              </a:rPr>
              <a:t>guiac</a:t>
            </a:r>
            <a:r>
              <a:rPr lang="en-US" dirty="0" smtClean="0">
                <a:solidFill>
                  <a:srgbClr val="FF0000"/>
                </a:solidFill>
              </a:rPr>
              <a:t> </a:t>
            </a:r>
            <a:r>
              <a:rPr lang="en-US" dirty="0">
                <a:solidFill>
                  <a:srgbClr val="FF0000"/>
                </a:solidFill>
              </a:rPr>
              <a:t>positive</a:t>
            </a:r>
            <a:r>
              <a:rPr lang="en-US" dirty="0"/>
              <a:t> but no gross blood</a:t>
            </a:r>
          </a:p>
          <a:p>
            <a:r>
              <a:rPr lang="en-US" dirty="0" smtClean="0"/>
              <a:t>ORL </a:t>
            </a:r>
            <a:r>
              <a:rPr lang="en-US" dirty="0">
                <a:solidFill>
                  <a:srgbClr val="FF0000"/>
                </a:solidFill>
              </a:rPr>
              <a:t>bedside scope with no signs of bleeding</a:t>
            </a:r>
            <a:endParaRPr lang="en-US" b="1" dirty="0">
              <a:solidFill>
                <a:srgbClr val="FF0000"/>
              </a:solidFill>
            </a:endParaRPr>
          </a:p>
          <a:p>
            <a:r>
              <a:rPr lang="en-US" dirty="0" smtClean="0"/>
              <a:t>10:20pm</a:t>
            </a:r>
            <a:r>
              <a:rPr lang="en-US" dirty="0"/>
              <a:t>: </a:t>
            </a:r>
            <a:r>
              <a:rPr lang="en-US" dirty="0" smtClean="0">
                <a:solidFill>
                  <a:srgbClr val="FF0000"/>
                </a:solidFill>
              </a:rPr>
              <a:t>50 mL </a:t>
            </a:r>
            <a:r>
              <a:rPr lang="en-US" dirty="0">
                <a:solidFill>
                  <a:srgbClr val="FF0000"/>
                </a:solidFill>
              </a:rPr>
              <a:t>hemoptysis</a:t>
            </a:r>
            <a:r>
              <a:rPr lang="en-US" dirty="0"/>
              <a:t> (not hematemesis, per patient) over multiple coughs</a:t>
            </a:r>
          </a:p>
          <a:p>
            <a:r>
              <a:rPr lang="en-US" dirty="0" smtClean="0"/>
              <a:t>IR </a:t>
            </a:r>
            <a:r>
              <a:rPr lang="en-US" dirty="0"/>
              <a:t>notified: overnight embolization only if hemodynamic instability</a:t>
            </a:r>
          </a:p>
          <a:p>
            <a:r>
              <a:rPr lang="en-US" dirty="0" smtClean="0"/>
              <a:t>Given </a:t>
            </a:r>
            <a:r>
              <a:rPr lang="en-US" dirty="0"/>
              <a:t>IV fluids (100 mL/</a:t>
            </a:r>
            <a:r>
              <a:rPr lang="en-US" dirty="0" err="1"/>
              <a:t>hr</a:t>
            </a:r>
            <a:r>
              <a:rPr lang="en-US" dirty="0"/>
              <a:t>), started </a:t>
            </a:r>
            <a:r>
              <a:rPr lang="en-US" dirty="0" err="1"/>
              <a:t>Amicar</a:t>
            </a:r>
            <a:r>
              <a:rPr lang="en-US" dirty="0"/>
              <a:t> 5g q6hrs, gave DDAVP, started IV pantoprazole 40mg q12hrs (no clear GI source though)</a:t>
            </a:r>
          </a:p>
          <a:p>
            <a:r>
              <a:rPr lang="en-US" dirty="0" smtClean="0"/>
              <a:t>CBC </a:t>
            </a:r>
            <a:r>
              <a:rPr lang="en-US" dirty="0"/>
              <a:t>stable: </a:t>
            </a:r>
            <a:r>
              <a:rPr lang="en-US" dirty="0" err="1"/>
              <a:t>Hgb</a:t>
            </a:r>
            <a:r>
              <a:rPr lang="en-US" dirty="0"/>
              <a:t> 11.6 -&gt; 11.4; </a:t>
            </a:r>
            <a:r>
              <a:rPr lang="en-US" dirty="0" err="1"/>
              <a:t>chem</a:t>
            </a:r>
            <a:r>
              <a:rPr lang="en-US" dirty="0"/>
              <a:t> with normal Na (140)</a:t>
            </a:r>
          </a:p>
          <a:p>
            <a:r>
              <a:rPr lang="en-US" dirty="0" smtClean="0"/>
              <a:t>Hematology recommended </a:t>
            </a:r>
            <a:r>
              <a:rPr lang="en-US" dirty="0"/>
              <a:t>DDAVP instead of </a:t>
            </a:r>
            <a:r>
              <a:rPr lang="en-US" dirty="0" err="1"/>
              <a:t>Humate</a:t>
            </a:r>
            <a:r>
              <a:rPr lang="en-US" dirty="0"/>
              <a:t> unless hemoptysis &gt;200 mL; recommended no IV fluids or free water for 12-24 </a:t>
            </a:r>
            <a:r>
              <a:rPr lang="en-US" dirty="0" err="1"/>
              <a:t>hrs</a:t>
            </a:r>
            <a:r>
              <a:rPr lang="en-US" dirty="0"/>
              <a:t> after DDAVP given</a:t>
            </a:r>
          </a:p>
          <a:p>
            <a:r>
              <a:rPr lang="en-US" dirty="0" smtClean="0"/>
              <a:t>CXR </a:t>
            </a:r>
            <a:r>
              <a:rPr lang="en-US" dirty="0"/>
              <a:t>unchanged</a:t>
            </a:r>
          </a:p>
          <a:p>
            <a:r>
              <a:rPr lang="en-US" dirty="0" smtClean="0"/>
              <a:t>Discussion </a:t>
            </a:r>
            <a:r>
              <a:rPr lang="en-US" dirty="0"/>
              <a:t>with </a:t>
            </a:r>
            <a:r>
              <a:rPr lang="en-US" dirty="0" err="1"/>
              <a:t>Pulm</a:t>
            </a:r>
            <a:r>
              <a:rPr lang="en-US" dirty="0"/>
              <a:t> fellow and attending: added-on for </a:t>
            </a:r>
            <a:r>
              <a:rPr lang="en-US" dirty="0" err="1" smtClean="0"/>
              <a:t>bronch</a:t>
            </a:r>
            <a:endParaRPr lang="en-US" dirty="0"/>
          </a:p>
          <a:p>
            <a:r>
              <a:rPr lang="en-US" dirty="0" smtClean="0">
                <a:solidFill>
                  <a:srgbClr val="FF0000"/>
                </a:solidFill>
              </a:rPr>
              <a:t>EKG </a:t>
            </a:r>
            <a:r>
              <a:rPr lang="en-US" dirty="0">
                <a:solidFill>
                  <a:srgbClr val="FF0000"/>
                </a:solidFill>
              </a:rPr>
              <a:t>with sinus </a:t>
            </a:r>
            <a:r>
              <a:rPr lang="en-US" dirty="0" smtClean="0">
                <a:solidFill>
                  <a:srgbClr val="FF0000"/>
                </a:solidFill>
              </a:rPr>
              <a:t>arrhythmia </a:t>
            </a:r>
            <a:r>
              <a:rPr lang="en-US" dirty="0"/>
              <a:t>(irregular rhythm noted on monitor)</a:t>
            </a:r>
          </a:p>
          <a:p>
            <a:endParaRPr lang="en-US" dirty="0"/>
          </a:p>
        </p:txBody>
      </p:sp>
    </p:spTree>
    <p:extLst>
      <p:ext uri="{BB962C8B-B14F-4D97-AF65-F5344CB8AC3E}">
        <p14:creationId xmlns:p14="http://schemas.microsoft.com/office/powerpoint/2010/main" val="5531976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4.18-26.17</a:t>
            </a:r>
            <a:endParaRPr lang="en-US" dirty="0"/>
          </a:p>
        </p:txBody>
      </p:sp>
      <p:sp>
        <p:nvSpPr>
          <p:cNvPr id="3" name="Content Placeholder 2"/>
          <p:cNvSpPr>
            <a:spLocks noGrp="1"/>
          </p:cNvSpPr>
          <p:nvPr>
            <p:ph idx="1"/>
          </p:nvPr>
        </p:nvSpPr>
        <p:spPr/>
        <p:txBody>
          <a:bodyPr/>
          <a:lstStyle/>
          <a:p>
            <a:r>
              <a:rPr lang="en-US" dirty="0" smtClean="0"/>
              <a:t>Work-up including Renal, Rheum, ORL, Genetics, Vascular Anomalies consults all negative</a:t>
            </a:r>
          </a:p>
          <a:p>
            <a:r>
              <a:rPr lang="en-US" dirty="0" smtClean="0"/>
              <a:t>PET/CT negative</a:t>
            </a:r>
          </a:p>
          <a:p>
            <a:r>
              <a:rPr lang="en-US" dirty="0" smtClean="0"/>
              <a:t>Planned for </a:t>
            </a:r>
            <a:r>
              <a:rPr lang="en-US" dirty="0" err="1" smtClean="0"/>
              <a:t>angio</a:t>
            </a:r>
            <a:r>
              <a:rPr lang="en-US" dirty="0" smtClean="0"/>
              <a:t>/</a:t>
            </a:r>
            <a:r>
              <a:rPr lang="en-US" dirty="0" err="1" smtClean="0"/>
              <a:t>embo</a:t>
            </a:r>
            <a:r>
              <a:rPr lang="en-US" dirty="0" smtClean="0"/>
              <a:t> based on IR review of CTA (current and prior)</a:t>
            </a:r>
            <a:endParaRPr lang="en-US" dirty="0"/>
          </a:p>
        </p:txBody>
      </p:sp>
    </p:spTree>
    <p:extLst>
      <p:ext uri="{BB962C8B-B14F-4D97-AF65-F5344CB8AC3E}">
        <p14:creationId xmlns:p14="http://schemas.microsoft.com/office/powerpoint/2010/main" val="41278002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152" b="14219"/>
          <a:stretch/>
        </p:blipFill>
        <p:spPr bwMode="auto">
          <a:xfrm>
            <a:off x="838200" y="1117138"/>
            <a:ext cx="3763963" cy="269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681" b="24644"/>
          <a:stretch/>
        </p:blipFill>
        <p:spPr bwMode="auto">
          <a:xfrm>
            <a:off x="4800600" y="1219200"/>
            <a:ext cx="3429000" cy="249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2514600" y="2882461"/>
            <a:ext cx="228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364589" y="2577661"/>
            <a:ext cx="152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6353" b="13836"/>
          <a:stretch/>
        </p:blipFill>
        <p:spPr bwMode="auto">
          <a:xfrm>
            <a:off x="3048000" y="4038600"/>
            <a:ext cx="3200400" cy="255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flipV="1">
            <a:off x="3657600" y="4495800"/>
            <a:ext cx="762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2286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Angio</a:t>
            </a:r>
            <a:r>
              <a:rPr lang="en-US" dirty="0" smtClean="0"/>
              <a:t>/</a:t>
            </a:r>
            <a:r>
              <a:rPr lang="en-US" dirty="0" err="1" smtClean="0"/>
              <a:t>Embo</a:t>
            </a:r>
            <a:r>
              <a:rPr lang="en-US" dirty="0" smtClean="0"/>
              <a:t> 4.27.17</a:t>
            </a:r>
            <a:endParaRPr lang="en-US" dirty="0"/>
          </a:p>
        </p:txBody>
      </p:sp>
      <p:grpSp>
        <p:nvGrpSpPr>
          <p:cNvPr id="5" name="Group 4"/>
          <p:cNvGrpSpPr/>
          <p:nvPr/>
        </p:nvGrpSpPr>
        <p:grpSpPr>
          <a:xfrm>
            <a:off x="228600" y="1447800"/>
            <a:ext cx="8659721" cy="2314574"/>
            <a:chOff x="457200" y="1600199"/>
            <a:chExt cx="9296400" cy="2619377"/>
          </a:xfrm>
        </p:grpSpPr>
        <p:pic>
          <p:nvPicPr>
            <p:cNvPr id="1026" name="Picture 1" descr="Description: Description: C:\Users\alomari\AppData\Local\Temp\1.2.840.113845.99.1.2.826.0.1.3680043.2.891.17452099160125209460201704271833450699.6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2791452" cy="261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Description: Description: C:\Users\alomari\AppData\Local\Temp\1.2.840.113845.99.1.2.826.0.1.3680043.2.891.17452099160125209120201704271852060299.16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600200"/>
              <a:ext cx="32575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Description: Description: C:\Users\alomari\AppData\Local\Temp\1.2.840.113845.99.1.2.826.0.1.3680043.2.891.17452099160125208392201704271907460799.10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792" y="1600199"/>
              <a:ext cx="3445808"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9" name="Picture 5" descr="Description: Description: C:\Users\alomari\AppData\Local\Temp\1.2.840.113845.99.1.2.826.0.1.3680043.2.891.17452099160125205996201704271916260199.191.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879" y="3757292"/>
            <a:ext cx="3261442" cy="29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 t="18125" r="38855" b="32396"/>
          <a:stretch/>
        </p:blipFill>
        <p:spPr bwMode="auto">
          <a:xfrm>
            <a:off x="228600" y="3762372"/>
            <a:ext cx="3677920" cy="297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762000" y="52197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28600" y="58674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4318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Angio</a:t>
            </a:r>
            <a:r>
              <a:rPr lang="en-US" dirty="0" smtClean="0"/>
              <a:t>/</a:t>
            </a:r>
            <a:r>
              <a:rPr lang="en-US" dirty="0" err="1" smtClean="0"/>
              <a:t>Embo</a:t>
            </a:r>
            <a:r>
              <a:rPr lang="en-US" dirty="0" smtClean="0"/>
              <a:t> 4.27.17</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1" t="9762" r="8652" b="32438"/>
          <a:stretch/>
        </p:blipFill>
        <p:spPr bwMode="auto">
          <a:xfrm>
            <a:off x="1336334" y="1189707"/>
            <a:ext cx="6471332" cy="540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8129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139</TotalTime>
  <Words>877</Words>
  <Application>Microsoft Macintosh PowerPoint</Application>
  <PresentationFormat>On-screen Show (4:3)</PresentationFormat>
  <Paragraphs>49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Adjacency</vt:lpstr>
      <vt:lpstr>Sudhen B. Desai,MD</vt:lpstr>
      <vt:lpstr>Hemoptysis</vt:lpstr>
      <vt:lpstr>Hemoptysis</vt:lpstr>
      <vt:lpstr>4.17.17</vt:lpstr>
      <vt:lpstr>4.17-18.17</vt:lpstr>
      <vt:lpstr>4.18-26.17</vt:lpstr>
      <vt:lpstr>CTA</vt:lpstr>
      <vt:lpstr>Angio/Embo 4.27.17</vt:lpstr>
      <vt:lpstr>Angio/Embo 4.27.17</vt:lpstr>
      <vt:lpstr>Any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Sudhen B. Desai,MD</dc:title>
  <dc:creator>Desai, Sudhen</dc:creator>
  <cp:lastModifiedBy>Raul Uppot</cp:lastModifiedBy>
  <cp:revision>12</cp:revision>
  <dcterms:created xsi:type="dcterms:W3CDTF">2017-05-04T19:37:16Z</dcterms:created>
  <dcterms:modified xsi:type="dcterms:W3CDTF">2017-05-08T22:08:27Z</dcterms:modified>
</cp:coreProperties>
</file>