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9" r:id="rId3"/>
    <p:sldId id="265" r:id="rId4"/>
    <p:sldId id="268" r:id="rId5"/>
    <p:sldId id="267" r:id="rId6"/>
    <p:sldId id="264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8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6ABEDD-CBDC-46A4-9CAC-4A4CABC5DE8F}" type="datetimeFigureOut">
              <a:rPr lang="en-US" smtClean="0"/>
              <a:pPr/>
              <a:t>5/24/17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F7275A-C72A-4C55-B730-B74155E6DB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330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26586164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7275A-C72A-4C55-B730-B74155E6DB0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Ruptured  6.6  cm  left  internal  iliac  artery  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pseudoaneurysm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  aneurysm  with  associated  moderate  volume  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hemoperitoneum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extending  into  the  pelvis  and  left  inguinal  hernia.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7275A-C72A-4C55-B730-B74155E6DB0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Iliac Aneurysm </a:t>
            </a:r>
            <a:r>
              <a:rPr lang="en-US" dirty="0" err="1" smtClean="0"/>
              <a:t>Endoleak</a:t>
            </a:r>
            <a:r>
              <a:rPr lang="en-US" dirty="0" smtClean="0"/>
              <a:t> Repair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NESIR May 2017</a:t>
            </a:r>
          </a:p>
          <a:p>
            <a:r>
              <a:rPr lang="en-US" sz="2800" dirty="0" smtClean="0"/>
              <a:t>Aaron Harman, MD</a:t>
            </a:r>
          </a:p>
          <a:p>
            <a:r>
              <a:rPr lang="en-US" sz="2800" dirty="0" smtClean="0"/>
              <a:t>Michael S. Stecker, MD</a:t>
            </a:r>
          </a:p>
          <a:p>
            <a:r>
              <a:rPr lang="en-US" sz="2800" dirty="0" smtClean="0"/>
              <a:t>Brigham &amp; Women’s Hospital</a:t>
            </a:r>
            <a:endParaRPr lang="en-US" sz="2800" dirty="0"/>
          </a:p>
        </p:txBody>
      </p:sp>
      <p:pic>
        <p:nvPicPr>
          <p:cNvPr id="4" name="Picture 6" descr="BWH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5029200"/>
            <a:ext cx="1020705" cy="1151291"/>
          </a:xfrm>
          <a:prstGeom prst="rect">
            <a:avLst/>
          </a:prstGeom>
          <a:noFill/>
        </p:spPr>
      </p:pic>
      <p:pic>
        <p:nvPicPr>
          <p:cNvPr id="5" name="Picture 7" descr="HMS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5029200"/>
            <a:ext cx="1028700" cy="11512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35252" t="12922" r="33094" b="16292"/>
          <a:stretch>
            <a:fillRect/>
          </a:stretch>
        </p:blipFill>
        <p:spPr bwMode="auto">
          <a:xfrm>
            <a:off x="0" y="152400"/>
            <a:ext cx="4565163" cy="653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34173" t="14045" r="34172" b="15169"/>
          <a:stretch>
            <a:fillRect/>
          </a:stretch>
        </p:blipFill>
        <p:spPr bwMode="auto">
          <a:xfrm>
            <a:off x="4572000" y="152400"/>
            <a:ext cx="4572000" cy="6546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" y="304800"/>
            <a:ext cx="19607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4/25/2017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8057" t="1124" r="26619"/>
          <a:stretch>
            <a:fillRect/>
          </a:stretch>
        </p:blipFill>
        <p:spPr bwMode="auto">
          <a:xfrm>
            <a:off x="0" y="228600"/>
            <a:ext cx="4582391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 l="28057" t="1124" r="26619"/>
          <a:stretch>
            <a:fillRect/>
          </a:stretch>
        </p:blipFill>
        <p:spPr bwMode="auto">
          <a:xfrm>
            <a:off x="4561609" y="228600"/>
            <a:ext cx="4582391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362200" y="381000"/>
            <a:ext cx="19607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4/25/2017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33813" t="11798" r="33093" b="12921"/>
          <a:stretch>
            <a:fillRect/>
          </a:stretch>
        </p:blipFill>
        <p:spPr bwMode="auto">
          <a:xfrm>
            <a:off x="2217761" y="0"/>
            <a:ext cx="470847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429000" y="152400"/>
            <a:ext cx="19607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4/25/2017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28057" t="3371" r="28058" b="3371"/>
          <a:stretch>
            <a:fillRect/>
          </a:stretch>
        </p:blipFill>
        <p:spPr bwMode="auto">
          <a:xfrm>
            <a:off x="2051890" y="0"/>
            <a:ext cx="50402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 l="28057" t="3371" r="28058" b="3371"/>
          <a:stretch>
            <a:fillRect/>
          </a:stretch>
        </p:blipFill>
        <p:spPr bwMode="auto">
          <a:xfrm>
            <a:off x="2051890" y="0"/>
            <a:ext cx="50402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 l="28057" t="3371" r="28058" b="3371"/>
          <a:stretch>
            <a:fillRect/>
          </a:stretch>
        </p:blipFill>
        <p:spPr bwMode="auto">
          <a:xfrm>
            <a:off x="2051890" y="0"/>
            <a:ext cx="50402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 l="28057" t="3371" r="28058" b="3371"/>
          <a:stretch>
            <a:fillRect/>
          </a:stretch>
        </p:blipFill>
        <p:spPr bwMode="auto">
          <a:xfrm>
            <a:off x="2051890" y="0"/>
            <a:ext cx="50402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09800" y="152400"/>
            <a:ext cx="19607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4/25/2017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77 YO M who presented to our emergency room with groin pain. Examination demonstrated a large lump in his left groin and lower abdomen. CT scan demonstrated what appeared to be a ruptured large left internal iliac artery aneurysm with </a:t>
            </a:r>
            <a:r>
              <a:rPr lang="en-US" dirty="0" err="1" smtClean="0"/>
              <a:t>extravasation</a:t>
            </a:r>
            <a:r>
              <a:rPr lang="en-US" dirty="0" smtClean="0"/>
              <a:t> to the </a:t>
            </a:r>
            <a:r>
              <a:rPr lang="en-US" dirty="0" err="1" smtClean="0"/>
              <a:t>retroperitoneum</a:t>
            </a:r>
            <a:r>
              <a:rPr lang="en-US" dirty="0" smtClean="0"/>
              <a:t> and groin. Recommendation for emergent iliac aneurysm repair was made.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35252" t="35393" r="31655" b="11798"/>
          <a:stretch>
            <a:fillRect/>
          </a:stretch>
        </p:blipFill>
        <p:spPr bwMode="auto">
          <a:xfrm>
            <a:off x="1" y="0"/>
            <a:ext cx="4572000" cy="4671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 l="34892" t="46629" r="31295" b="7303"/>
          <a:stretch>
            <a:fillRect/>
          </a:stretch>
        </p:blipFill>
        <p:spPr bwMode="auto">
          <a:xfrm>
            <a:off x="4572000" y="2869660"/>
            <a:ext cx="4572000" cy="3988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34000" y="685800"/>
            <a:ext cx="30421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CT 6/25/2016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2526" t="14124" r="32872" b="5170"/>
          <a:stretch>
            <a:fillRect/>
          </a:stretch>
        </p:blipFill>
        <p:spPr bwMode="auto">
          <a:xfrm>
            <a:off x="2438400" y="0"/>
            <a:ext cx="4286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297452" y="228600"/>
            <a:ext cx="25490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OR 6/25/2016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 l="26989" t="12106" r="26644"/>
          <a:stretch>
            <a:fillRect/>
          </a:stretch>
        </p:blipFill>
        <p:spPr bwMode="auto">
          <a:xfrm>
            <a:off x="4572000" y="457200"/>
            <a:ext cx="4572000" cy="5945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26989" t="12106" r="26644" b="126"/>
          <a:stretch>
            <a:fillRect/>
          </a:stretch>
        </p:blipFill>
        <p:spPr bwMode="auto">
          <a:xfrm>
            <a:off x="0" y="457200"/>
            <a:ext cx="4572000" cy="5936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97452" y="533400"/>
            <a:ext cx="25490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OR 6/25/2016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0216" t="30337" r="31655" b="13483"/>
          <a:stretch>
            <a:fillRect/>
          </a:stretch>
        </p:blipFill>
        <p:spPr bwMode="auto">
          <a:xfrm>
            <a:off x="914400" y="0"/>
            <a:ext cx="72694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66800" y="228600"/>
            <a:ext cx="24757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CT 3/22/2017</a:t>
            </a:r>
            <a:endParaRPr lang="en-US" sz="3200" dirty="0"/>
          </a:p>
        </p:txBody>
      </p:sp>
      <p:sp>
        <p:nvSpPr>
          <p:cNvPr id="6" name="Oval 5"/>
          <p:cNvSpPr/>
          <p:nvPr/>
        </p:nvSpPr>
        <p:spPr>
          <a:xfrm>
            <a:off x="4343400" y="3505200"/>
            <a:ext cx="16764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3022" t="12921" r="24460" b="12921"/>
          <a:stretch>
            <a:fillRect/>
          </a:stretch>
        </p:blipFill>
        <p:spPr bwMode="auto">
          <a:xfrm>
            <a:off x="1066800" y="228600"/>
            <a:ext cx="7079673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95400" y="457200"/>
            <a:ext cx="154401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Scout</a:t>
            </a:r>
          </a:p>
          <a:p>
            <a:r>
              <a:rPr lang="en-US" sz="3200" dirty="0" smtClean="0"/>
              <a:t>4/25/17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5899" t="7865" r="25899" b="7865"/>
          <a:stretch>
            <a:fillRect/>
          </a:stretch>
        </p:blipFill>
        <p:spPr bwMode="auto">
          <a:xfrm>
            <a:off x="1524000" y="0"/>
            <a:ext cx="61264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25900" t="7865" r="25899" b="7865"/>
          <a:stretch>
            <a:fillRect/>
          </a:stretch>
        </p:blipFill>
        <p:spPr bwMode="auto">
          <a:xfrm>
            <a:off x="1524000" y="0"/>
            <a:ext cx="61264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 l="25899" t="7865" r="25899" b="7865"/>
          <a:stretch>
            <a:fillRect/>
          </a:stretch>
        </p:blipFill>
        <p:spPr bwMode="auto">
          <a:xfrm>
            <a:off x="1524000" y="0"/>
            <a:ext cx="61264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 l="25899" t="7865" r="25899" b="7865"/>
          <a:stretch>
            <a:fillRect/>
          </a:stretch>
        </p:blipFill>
        <p:spPr bwMode="auto">
          <a:xfrm>
            <a:off x="1524000" y="0"/>
            <a:ext cx="61264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52600" y="152400"/>
            <a:ext cx="19607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4/25/2017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6691" t="20799" r="31654" b="15730"/>
          <a:stretch>
            <a:fillRect/>
          </a:stretch>
        </p:blipFill>
        <p:spPr bwMode="auto">
          <a:xfrm>
            <a:off x="1901102" y="0"/>
            <a:ext cx="534179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36691" t="20799" r="31654" b="15730"/>
          <a:stretch>
            <a:fillRect/>
          </a:stretch>
        </p:blipFill>
        <p:spPr bwMode="auto">
          <a:xfrm>
            <a:off x="1901103" y="0"/>
            <a:ext cx="534179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 l="36691" t="20799" r="31654" b="15730"/>
          <a:stretch>
            <a:fillRect/>
          </a:stretch>
        </p:blipFill>
        <p:spPr bwMode="auto">
          <a:xfrm>
            <a:off x="1901103" y="0"/>
            <a:ext cx="534179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 l="36691" t="20799" r="31654" b="15730"/>
          <a:stretch>
            <a:fillRect/>
          </a:stretch>
        </p:blipFill>
        <p:spPr bwMode="auto">
          <a:xfrm>
            <a:off x="1901103" y="0"/>
            <a:ext cx="534179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981200" y="152400"/>
            <a:ext cx="19607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4/25/2017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144</Words>
  <Application>Microsoft Macintosh PowerPoint</Application>
  <PresentationFormat>On-screen Show (4:3)</PresentationFormat>
  <Paragraphs>23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Iliac Aneurysm Endoleak Repair</vt:lpstr>
      <vt:lpstr>History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Stecker, Michael S.,M.D.</dc:creator>
  <cp:lastModifiedBy>Raul Uppot</cp:lastModifiedBy>
  <cp:revision>48</cp:revision>
  <dcterms:created xsi:type="dcterms:W3CDTF">2006-08-16T00:00:00Z</dcterms:created>
  <dcterms:modified xsi:type="dcterms:W3CDTF">2017-05-24T16:14:15Z</dcterms:modified>
</cp:coreProperties>
</file>