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</p:sldMasterIdLst>
  <p:sldIdLst>
    <p:sldId id="256" r:id="rId2"/>
    <p:sldId id="257" r:id="rId3"/>
    <p:sldId id="265" r:id="rId4"/>
    <p:sldId id="264" r:id="rId5"/>
    <p:sldId id="258" r:id="rId6"/>
    <p:sldId id="259" r:id="rId7"/>
    <p:sldId id="260" r:id="rId8"/>
    <p:sldId id="262" r:id="rId9"/>
    <p:sldId id="261" r:id="rId10"/>
    <p:sldId id="263" r:id="rId11"/>
    <p:sldId id="266" r:id="rId12"/>
    <p:sldId id="267" r:id="rId13"/>
    <p:sldId id="268" r:id="rId14"/>
    <p:sldId id="276" r:id="rId15"/>
    <p:sldId id="277" r:id="rId16"/>
    <p:sldId id="269" r:id="rId17"/>
    <p:sldId id="270" r:id="rId18"/>
    <p:sldId id="272" r:id="rId19"/>
    <p:sldId id="273" r:id="rId20"/>
    <p:sldId id="271" r:id="rId21"/>
    <p:sldId id="275" r:id="rId22"/>
    <p:sldId id="274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77" autoAdjust="0"/>
  </p:normalViewPr>
  <p:slideViewPr>
    <p:cSldViewPr snapToObjects="1">
      <p:cViewPr varScale="1">
        <p:scale>
          <a:sx n="73" d="100"/>
          <a:sy n="73" d="100"/>
        </p:scale>
        <p:origin x="-464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E0FE-EDF0-2748-ACCD-AB9B1B0E1139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E0FE-EDF0-2748-ACCD-AB9B1B0E1139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C865-CD42-1441-A650-798089F76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E0FE-EDF0-2748-ACCD-AB9B1B0E1139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C865-CD42-1441-A650-798089F76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E0FE-EDF0-2748-ACCD-AB9B1B0E1139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C865-CD42-1441-A650-798089F76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E0FE-EDF0-2748-ACCD-AB9B1B0E1139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C865-CD42-1441-A650-798089F76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E0FE-EDF0-2748-ACCD-AB9B1B0E1139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C865-CD42-1441-A650-798089F76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E0FE-EDF0-2748-ACCD-AB9B1B0E1139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C865-CD42-1441-A650-798089F76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E0FE-EDF0-2748-ACCD-AB9B1B0E1139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C865-CD42-1441-A650-798089F76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E0FE-EDF0-2748-ACCD-AB9B1B0E1139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E0FE-EDF0-2748-ACCD-AB9B1B0E1139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C865-CD42-1441-A650-798089F76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48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4E0FE-EDF0-2748-ACCD-AB9B1B0E1139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0C865-CD42-1441-A650-798089F76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1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0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Endovascular </a:t>
            </a:r>
            <a:r>
              <a:rPr lang="en-US" dirty="0" err="1" smtClean="0"/>
              <a:t>Stenting</a:t>
            </a:r>
            <a:r>
              <a:rPr lang="en-US" dirty="0" smtClean="0"/>
              <a:t> of a Left Ventricular Assist Device (LVAD) Outflow Graft </a:t>
            </a:r>
            <a:r>
              <a:rPr lang="en-US" dirty="0" err="1"/>
              <a:t>S</a:t>
            </a:r>
            <a:r>
              <a:rPr lang="en-US" dirty="0" err="1" smtClean="0"/>
              <a:t>tenosis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276600"/>
            <a:ext cx="70866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Will Johnson, MD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Neil </a:t>
            </a:r>
            <a:r>
              <a:rPr lang="en-US" dirty="0" err="1" smtClean="0">
                <a:solidFill>
                  <a:schemeClr val="tx1"/>
                </a:solidFill>
              </a:rPr>
              <a:t>Halin</a:t>
            </a:r>
            <a:r>
              <a:rPr lang="en-US" dirty="0" smtClean="0">
                <a:solidFill>
                  <a:schemeClr val="tx1"/>
                </a:solidFill>
              </a:rPr>
              <a:t>, DO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Tufts Medical Center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Cardiovascular and Interventional Radiology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NESIR Meeting 2/13/2017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5943600"/>
            <a:ext cx="2673684" cy="635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6" name="Picture 5" descr="TMCFHC%203_5%20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638800"/>
            <a:ext cx="2057400" cy="10287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MCFHC%203_5%20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7" name="Picture 6" descr="angiopre2.1.jpg"/>
          <p:cNvPicPr>
            <a:picLocks noChangeAspect="1"/>
          </p:cNvPicPr>
          <p:nvPr/>
        </p:nvPicPr>
        <p:blipFill>
          <a:blip r:embed="rId3"/>
          <a:srcRect l="35963" t="14663" r="36128" b="14340"/>
          <a:stretch>
            <a:fillRect/>
          </a:stretch>
        </p:blipFill>
        <p:spPr>
          <a:xfrm>
            <a:off x="-1" y="0"/>
            <a:ext cx="4920283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762000" y="5867400"/>
            <a:ext cx="822960" cy="7620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ngiopre2.7.jpg"/>
          <p:cNvPicPr>
            <a:picLocks noChangeAspect="1"/>
          </p:cNvPicPr>
          <p:nvPr/>
        </p:nvPicPr>
        <p:blipFill>
          <a:blip r:embed="rId4"/>
          <a:srcRect l="19167" t="15209" r="33333" b="8745"/>
          <a:stretch>
            <a:fillRect/>
          </a:stretch>
        </p:blipFill>
        <p:spPr>
          <a:xfrm>
            <a:off x="2976372" y="0"/>
            <a:ext cx="6167628" cy="54102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4059147" y="4098930"/>
            <a:ext cx="1107895" cy="94613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vadct4.jpg"/>
          <p:cNvPicPr>
            <a:picLocks noChangeAspect="1"/>
          </p:cNvPicPr>
          <p:nvPr/>
        </p:nvPicPr>
        <p:blipFill>
          <a:blip r:embed="rId5"/>
          <a:srcRect l="27501" t="33808" r="20833" b="7989"/>
          <a:stretch>
            <a:fillRect/>
          </a:stretch>
        </p:blipFill>
        <p:spPr>
          <a:xfrm>
            <a:off x="3810000" y="2470354"/>
            <a:ext cx="5334000" cy="4387646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4059147" y="5410200"/>
            <a:ext cx="1732053" cy="6096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vus1.jpg"/>
          <p:cNvPicPr>
            <a:picLocks noChangeAspect="1"/>
          </p:cNvPicPr>
          <p:nvPr/>
        </p:nvPicPr>
        <p:blipFill>
          <a:blip r:embed="rId2"/>
          <a:srcRect l="14705" r="14462"/>
          <a:stretch>
            <a:fillRect/>
          </a:stretch>
        </p:blipFill>
        <p:spPr>
          <a:xfrm>
            <a:off x="0" y="-215153"/>
            <a:ext cx="9144000" cy="7073154"/>
          </a:xfrm>
          <a:prstGeom prst="rect">
            <a:avLst/>
          </a:prstGeom>
        </p:spPr>
      </p:pic>
      <p:pic>
        <p:nvPicPr>
          <p:cNvPr id="5" name="Picture 4" descr="lvadct4.jpg"/>
          <p:cNvPicPr>
            <a:picLocks noChangeAspect="1"/>
          </p:cNvPicPr>
          <p:nvPr/>
        </p:nvPicPr>
        <p:blipFill>
          <a:blip r:embed="rId3"/>
          <a:srcRect l="27501" t="33808" r="20833" b="7989"/>
          <a:stretch>
            <a:fillRect/>
          </a:stretch>
        </p:blipFill>
        <p:spPr>
          <a:xfrm>
            <a:off x="3810000" y="0"/>
            <a:ext cx="5334000" cy="438764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059147" y="2971800"/>
            <a:ext cx="1732053" cy="6096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ngiopre2.7.jpg"/>
          <p:cNvPicPr>
            <a:picLocks noChangeAspect="1"/>
          </p:cNvPicPr>
          <p:nvPr/>
        </p:nvPicPr>
        <p:blipFill>
          <a:blip r:embed="rId4"/>
          <a:srcRect l="19167" t="15209" r="33333" b="8745"/>
          <a:stretch>
            <a:fillRect/>
          </a:stretch>
        </p:blipFill>
        <p:spPr>
          <a:xfrm>
            <a:off x="2976372" y="1447800"/>
            <a:ext cx="6167628" cy="5410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810000" y="5726969"/>
            <a:ext cx="1295400" cy="59763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MCFHC%203_5%20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4" name="Content Placeholder 3" descr="ivus2.jpg"/>
          <p:cNvPicPr>
            <a:picLocks noGrp="1" noChangeAspect="1"/>
          </p:cNvPicPr>
          <p:nvPr>
            <p:ph idx="1"/>
          </p:nvPr>
        </p:nvPicPr>
        <p:blipFill>
          <a:blip r:embed="rId3"/>
          <a:srcRect l="22222" t="-190" r="21296" b="-190"/>
          <a:stretch>
            <a:fillRect/>
          </a:stretch>
        </p:blipFill>
        <p:spPr>
          <a:xfrm>
            <a:off x="-228600" y="-146389"/>
            <a:ext cx="7271821" cy="7080589"/>
          </a:xfrm>
        </p:spPr>
      </p:pic>
      <p:pic>
        <p:nvPicPr>
          <p:cNvPr id="5" name="Picture 4" descr="angiopre2.6.jpg"/>
          <p:cNvPicPr>
            <a:picLocks noChangeAspect="1"/>
          </p:cNvPicPr>
          <p:nvPr/>
        </p:nvPicPr>
        <p:blipFill>
          <a:blip r:embed="rId4"/>
          <a:srcRect l="31342" t="-40" r="21869"/>
          <a:stretch>
            <a:fillRect/>
          </a:stretch>
        </p:blipFill>
        <p:spPr>
          <a:xfrm>
            <a:off x="5423585" y="-28148"/>
            <a:ext cx="3796615" cy="44477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5295738" y="1257134"/>
            <a:ext cx="914397" cy="53373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vadct2.jpg"/>
          <p:cNvPicPr>
            <a:picLocks noChangeAspect="1"/>
          </p:cNvPicPr>
          <p:nvPr/>
        </p:nvPicPr>
        <p:blipFill>
          <a:blip r:embed="rId5"/>
          <a:srcRect l="36806" t="15003" r="31528" b="25107"/>
          <a:stretch>
            <a:fillRect/>
          </a:stretch>
        </p:blipFill>
        <p:spPr>
          <a:xfrm>
            <a:off x="6248400" y="2859087"/>
            <a:ext cx="2895600" cy="399891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16200000" flipH="1">
            <a:off x="5958840" y="2859087"/>
            <a:ext cx="822960" cy="82296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vusmeasu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612" t="4171" r="17750" b="9692"/>
          <a:stretch>
            <a:fillRect/>
          </a:stretch>
        </p:blipFill>
        <p:spPr>
          <a:xfrm>
            <a:off x="0" y="0"/>
            <a:ext cx="9144000" cy="688932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LVAD Outflow Graft </a:t>
            </a:r>
            <a:r>
              <a:rPr lang="en-US" dirty="0" err="1" smtClean="0"/>
              <a:t>Stenosis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4038600" cy="2544763"/>
          </a:xfrm>
        </p:spPr>
        <p:txBody>
          <a:bodyPr/>
          <a:lstStyle/>
          <a:p>
            <a:r>
              <a:rPr lang="en-US" dirty="0" smtClean="0"/>
              <a:t>Balloon Expandable Bare Metal Stent</a:t>
            </a:r>
          </a:p>
          <a:p>
            <a:pPr lvl="1"/>
            <a:r>
              <a:rPr lang="en-US" dirty="0" smtClean="0"/>
              <a:t>No thrombus</a:t>
            </a:r>
          </a:p>
          <a:p>
            <a:pPr lvl="1"/>
            <a:r>
              <a:rPr lang="en-US" dirty="0" smtClean="0"/>
              <a:t>Appropriate for kink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038600" cy="2544763"/>
          </a:xfrm>
        </p:spPr>
        <p:txBody>
          <a:bodyPr/>
          <a:lstStyle/>
          <a:p>
            <a:r>
              <a:rPr lang="en-US" dirty="0" smtClean="0"/>
              <a:t>Covered Stent</a:t>
            </a:r>
          </a:p>
          <a:p>
            <a:pPr lvl="1"/>
            <a:r>
              <a:rPr lang="en-US" dirty="0" smtClean="0"/>
              <a:t>Thrombus</a:t>
            </a:r>
          </a:p>
          <a:p>
            <a:pPr lvl="1"/>
            <a:r>
              <a:rPr lang="en-US" dirty="0" err="1" smtClean="0"/>
              <a:t>Pseudoaneurysm</a:t>
            </a:r>
            <a:endParaRPr lang="en-US" dirty="0" smtClean="0"/>
          </a:p>
          <a:p>
            <a:pPr lvl="1"/>
            <a:r>
              <a:rPr lang="en-US" dirty="0" smtClean="0"/>
              <a:t>Hematoma</a:t>
            </a:r>
          </a:p>
          <a:p>
            <a:pPr lvl="1"/>
            <a:endParaRPr lang="en-US" dirty="0"/>
          </a:p>
        </p:txBody>
      </p:sp>
      <p:pic>
        <p:nvPicPr>
          <p:cNvPr id="6" name="Picture 5" descr="balloon expandable s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2188"/>
            <a:ext cx="3048000" cy="3047999"/>
          </a:xfrm>
          <a:prstGeom prst="rect">
            <a:avLst/>
          </a:prstGeom>
        </p:spPr>
      </p:pic>
      <p:pic>
        <p:nvPicPr>
          <p:cNvPr id="7" name="Picture 6" descr="covered st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044700"/>
            <a:ext cx="3911600" cy="9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172200"/>
            <a:ext cx="1987884" cy="472122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9" name="Picture 8" descr="TMCFHC%203_5%20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Balloon Expandable Stents in areas of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1"/>
            <a:r>
              <a:rPr lang="en-US" dirty="0" smtClean="0"/>
              <a:t>10 mm </a:t>
            </a:r>
            <a:r>
              <a:rPr lang="en-US" dirty="0" err="1" smtClean="0"/>
              <a:t>x</a:t>
            </a:r>
            <a:r>
              <a:rPr lang="en-US" dirty="0" smtClean="0"/>
              <a:t> 37 mm Boston Scientific (proximal </a:t>
            </a:r>
            <a:r>
              <a:rPr lang="en-US" dirty="0" err="1" smtClean="0"/>
              <a:t>stenosis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10 mm </a:t>
            </a:r>
            <a:r>
              <a:rPr lang="en-US" dirty="0" err="1" smtClean="0"/>
              <a:t>x</a:t>
            </a:r>
            <a:r>
              <a:rPr lang="en-US" dirty="0" smtClean="0"/>
              <a:t> 37 mm </a:t>
            </a:r>
            <a:r>
              <a:rPr lang="en-US" dirty="0" err="1" smtClean="0"/>
              <a:t>Visi</a:t>
            </a:r>
            <a:r>
              <a:rPr lang="en-US" dirty="0" smtClean="0"/>
              <a:t>-Pro Balloon (distal </a:t>
            </a:r>
            <a:r>
              <a:rPr lang="en-US" dirty="0" err="1" smtClean="0"/>
              <a:t>stenosis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LVAD motor RPM decreased during ballooning</a:t>
            </a:r>
          </a:p>
          <a:p>
            <a:r>
              <a:rPr lang="en-US" dirty="0" smtClean="0"/>
              <a:t>LVAD </a:t>
            </a:r>
            <a:r>
              <a:rPr lang="en-US" dirty="0" err="1" smtClean="0"/>
              <a:t>RPM’s</a:t>
            </a:r>
            <a:r>
              <a:rPr lang="en-US" dirty="0" smtClean="0"/>
              <a:t> returned to normal following stent placement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LVAD Outflow Graft </a:t>
            </a:r>
            <a:r>
              <a:rPr lang="en-US" dirty="0" err="1" smtClean="0"/>
              <a:t>Stenosis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giopost2.5.jpg"/>
          <p:cNvPicPr>
            <a:picLocks noChangeAspect="1"/>
          </p:cNvPicPr>
          <p:nvPr/>
        </p:nvPicPr>
        <p:blipFill>
          <a:blip r:embed="rId2"/>
          <a:srcRect l="30000" r="29167"/>
          <a:stretch>
            <a:fillRect/>
          </a:stretch>
        </p:blipFill>
        <p:spPr>
          <a:xfrm>
            <a:off x="-1" y="0"/>
            <a:ext cx="5110905" cy="68580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1492696" y="4921696"/>
            <a:ext cx="1053208" cy="9906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ngiopost2.6.jpg"/>
          <p:cNvPicPr>
            <a:picLocks noChangeAspect="1"/>
          </p:cNvPicPr>
          <p:nvPr/>
        </p:nvPicPr>
        <p:blipFill>
          <a:blip r:embed="rId3"/>
          <a:srcRect l="20000" t="6812" r="27500" b="8016"/>
          <a:stretch>
            <a:fillRect/>
          </a:stretch>
        </p:blipFill>
        <p:spPr>
          <a:xfrm>
            <a:off x="3642309" y="0"/>
            <a:ext cx="5501691" cy="489039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10800000" flipV="1">
            <a:off x="5638802" y="1702071"/>
            <a:ext cx="1752598" cy="142212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TMCFHC%203_5%20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MCFHC%203_5%20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</p:spPr>
      </p:pic>
      <p:pic>
        <p:nvPicPr>
          <p:cNvPr id="6" name="Picture 5" descr="angiopost2.1.jpg"/>
          <p:cNvPicPr>
            <a:picLocks noChangeAspect="1"/>
          </p:cNvPicPr>
          <p:nvPr/>
        </p:nvPicPr>
        <p:blipFill>
          <a:blip r:embed="rId3"/>
          <a:srcRect l="28854" r="27813"/>
          <a:stretch>
            <a:fillRect/>
          </a:stretch>
        </p:blipFill>
        <p:spPr>
          <a:xfrm>
            <a:off x="0" y="-1"/>
            <a:ext cx="5486400" cy="6937131"/>
          </a:xfrm>
          <a:prstGeom prst="rect">
            <a:avLst/>
          </a:prstGeom>
        </p:spPr>
      </p:pic>
      <p:pic>
        <p:nvPicPr>
          <p:cNvPr id="7" name="Picture 6" descr="angiopost2.2.jpg"/>
          <p:cNvPicPr>
            <a:picLocks noChangeAspect="1"/>
          </p:cNvPicPr>
          <p:nvPr/>
        </p:nvPicPr>
        <p:blipFill>
          <a:blip r:embed="rId4"/>
          <a:srcRect l="16667" r="36667"/>
          <a:stretch>
            <a:fillRect/>
          </a:stretch>
        </p:blipFill>
        <p:spPr>
          <a:xfrm>
            <a:off x="3886200" y="-1"/>
            <a:ext cx="5257800" cy="617322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36799" y="607714"/>
            <a:ext cx="822960" cy="82296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99440" y="1501469"/>
            <a:ext cx="822960" cy="82296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MCFHC%203_5%20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4" name="Content Placeholder 3" descr="ivusstent1.jpg"/>
          <p:cNvPicPr>
            <a:picLocks noGrp="1" noChangeAspect="1"/>
          </p:cNvPicPr>
          <p:nvPr>
            <p:ph idx="1"/>
          </p:nvPr>
        </p:nvPicPr>
        <p:blipFill>
          <a:blip r:embed="rId3"/>
          <a:srcRect l="22222" t="-190" r="23148" b="-190"/>
          <a:stretch>
            <a:fillRect/>
          </a:stretch>
        </p:blipFill>
        <p:spPr>
          <a:xfrm>
            <a:off x="6601" y="0"/>
            <a:ext cx="6812295" cy="6858000"/>
          </a:xfrm>
        </p:spPr>
      </p:pic>
      <p:pic>
        <p:nvPicPr>
          <p:cNvPr id="5" name="Picture 4" descr="ivus1.jpg"/>
          <p:cNvPicPr>
            <a:picLocks noChangeAspect="1"/>
          </p:cNvPicPr>
          <p:nvPr/>
        </p:nvPicPr>
        <p:blipFill>
          <a:blip r:embed="rId4"/>
          <a:srcRect l="31161" t="5726" r="14462"/>
          <a:stretch>
            <a:fillRect/>
          </a:stretch>
        </p:blipFill>
        <p:spPr>
          <a:xfrm>
            <a:off x="5181600" y="2362200"/>
            <a:ext cx="3962399" cy="3763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vusstent2.jpg"/>
          <p:cNvPicPr>
            <a:picLocks noGrp="1" noChangeAspect="1"/>
          </p:cNvPicPr>
          <p:nvPr>
            <p:ph idx="1"/>
          </p:nvPr>
        </p:nvPicPr>
        <p:blipFill>
          <a:blip r:embed="rId2"/>
          <a:srcRect l="22222" t="-190" r="21296" b="-190"/>
          <a:stretch>
            <a:fillRect/>
          </a:stretch>
        </p:blipFill>
        <p:spPr>
          <a:xfrm>
            <a:off x="0" y="0"/>
            <a:ext cx="7043220" cy="6858000"/>
          </a:xfrm>
        </p:spPr>
      </p:pic>
      <p:pic>
        <p:nvPicPr>
          <p:cNvPr id="5" name="Content Placeholder 3" descr="ivus2.jpg"/>
          <p:cNvPicPr>
            <a:picLocks noChangeAspect="1"/>
          </p:cNvPicPr>
          <p:nvPr/>
        </p:nvPicPr>
        <p:blipFill>
          <a:blip r:embed="rId3"/>
          <a:srcRect l="22222" t="-190" r="21296" b="-190"/>
          <a:stretch>
            <a:fillRect/>
          </a:stretch>
        </p:blipFill>
        <p:spPr>
          <a:xfrm>
            <a:off x="4855110" y="1447800"/>
            <a:ext cx="4376220" cy="4261135"/>
          </a:xfrm>
          <a:prstGeom prst="rect">
            <a:avLst/>
          </a:prstGeom>
        </p:spPr>
      </p:pic>
      <p:pic>
        <p:nvPicPr>
          <p:cNvPr id="7" name="Picture 6" descr="TMCFHC%203_5%20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00"/>
                </a:solidFill>
              </a:rPr>
              <a:t>Patient Case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47 Y M </a:t>
            </a:r>
            <a:r>
              <a:rPr lang="en-US" dirty="0" err="1" smtClean="0"/>
              <a:t>hx</a:t>
            </a:r>
            <a:r>
              <a:rPr lang="en-US" dirty="0" smtClean="0"/>
              <a:t> of NICM, LVEF 10-15%, </a:t>
            </a:r>
            <a:r>
              <a:rPr lang="en-US" dirty="0" err="1" smtClean="0"/>
              <a:t>EtOH</a:t>
            </a:r>
            <a:r>
              <a:rPr lang="en-US" dirty="0" smtClean="0"/>
              <a:t> abuse</a:t>
            </a:r>
          </a:p>
          <a:p>
            <a:pPr lvl="1"/>
            <a:r>
              <a:rPr lang="en-US" dirty="0" err="1" smtClean="0"/>
              <a:t>Heartware</a:t>
            </a:r>
            <a:r>
              <a:rPr lang="en-US" dirty="0" smtClean="0"/>
              <a:t> LVAD as bridge to transplant 3/13/2014</a:t>
            </a:r>
          </a:p>
          <a:p>
            <a:pPr lvl="1"/>
            <a:r>
              <a:rPr lang="en-US" dirty="0" err="1" smtClean="0"/>
              <a:t>Heartware</a:t>
            </a:r>
            <a:r>
              <a:rPr lang="en-US" dirty="0" smtClean="0"/>
              <a:t> LVAD Exchange due to thrombus 2/18/2015</a:t>
            </a:r>
          </a:p>
          <a:p>
            <a:pPr lvl="1"/>
            <a:r>
              <a:rPr lang="en-US" dirty="0" smtClean="0"/>
              <a:t>Persistent low flows on LVAD</a:t>
            </a:r>
          </a:p>
          <a:p>
            <a:pPr lvl="2"/>
            <a:r>
              <a:rPr lang="en-US" dirty="0" smtClean="0"/>
              <a:t>Currently in 2-3 L/min range; previously had been 3.5 to 4.5 L/min</a:t>
            </a:r>
          </a:p>
          <a:p>
            <a:pPr lvl="1"/>
            <a:r>
              <a:rPr lang="en-US" dirty="0" smtClean="0"/>
              <a:t>Admitted to Tufts MC for further workup</a:t>
            </a:r>
          </a:p>
          <a:p>
            <a:pPr lvl="1"/>
            <a:r>
              <a:rPr lang="en-US" dirty="0" smtClean="0"/>
              <a:t>CTA Chest obtained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172200"/>
            <a:ext cx="1987884" cy="472122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5" name="Picture 4" descr="TMCFHC%203_5%20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giopost4.jpg"/>
          <p:cNvPicPr>
            <a:picLocks noGrp="1" noChangeAspect="1"/>
          </p:cNvPicPr>
          <p:nvPr>
            <p:ph idx="1"/>
          </p:nvPr>
        </p:nvPicPr>
        <p:blipFill>
          <a:blip r:embed="rId2"/>
          <a:srcRect l="36718" t="12747" r="36719" b="15456"/>
          <a:stretch>
            <a:fillRect/>
          </a:stretch>
        </p:blipFill>
        <p:spPr>
          <a:xfrm>
            <a:off x="2286000" y="0"/>
            <a:ext cx="4648200" cy="6882912"/>
          </a:xfrm>
        </p:spPr>
      </p:pic>
      <p:pic>
        <p:nvPicPr>
          <p:cNvPr id="5" name="Picture 4" descr="TMCFHC%203_5%20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172200"/>
            <a:ext cx="1987884" cy="472122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 Procedural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LVAD flow</a:t>
            </a:r>
          </a:p>
          <a:p>
            <a:pPr lvl="1"/>
            <a:r>
              <a:rPr lang="en-US" sz="2400" dirty="0" smtClean="0"/>
              <a:t>Improved to 4.9 L/min from 1.9 L/min prior to procedure</a:t>
            </a:r>
          </a:p>
          <a:p>
            <a:r>
              <a:rPr lang="en-US" sz="2800" dirty="0" err="1" smtClean="0"/>
              <a:t>Pulsatility</a:t>
            </a:r>
            <a:endParaRPr lang="en-US" sz="2800" dirty="0" smtClean="0"/>
          </a:p>
          <a:p>
            <a:pPr lvl="1"/>
            <a:r>
              <a:rPr lang="en-US" sz="2400" dirty="0" smtClean="0"/>
              <a:t>BP waveform demonstrated </a:t>
            </a:r>
            <a:r>
              <a:rPr lang="en-US" sz="2400" dirty="0" err="1" smtClean="0"/>
              <a:t>pulsatility</a:t>
            </a:r>
            <a:r>
              <a:rPr lang="en-US" sz="2400" dirty="0" smtClean="0"/>
              <a:t> prior to procedure indicating LV participation</a:t>
            </a:r>
          </a:p>
          <a:p>
            <a:pPr lvl="1"/>
            <a:r>
              <a:rPr lang="en-US" sz="2400" dirty="0" err="1" smtClean="0"/>
              <a:t>Monophasic</a:t>
            </a:r>
            <a:r>
              <a:rPr lang="en-US" sz="2400" dirty="0" smtClean="0"/>
              <a:t>, suggests offloading of left ventricle by LVAD</a:t>
            </a:r>
          </a:p>
          <a:p>
            <a:r>
              <a:rPr lang="en-US" sz="2800" dirty="0" smtClean="0"/>
              <a:t>Discharged POD 4</a:t>
            </a:r>
          </a:p>
          <a:p>
            <a:pPr lvl="1"/>
            <a:r>
              <a:rPr lang="en-US" sz="2400" dirty="0" smtClean="0"/>
              <a:t>LVAD flows 5-6 L/min by time of DC</a:t>
            </a:r>
          </a:p>
          <a:p>
            <a:pPr lvl="1">
              <a:buNone/>
            </a:pPr>
            <a:endParaRPr lang="en-US" sz="2200" dirty="0" smtClean="0"/>
          </a:p>
        </p:txBody>
      </p:sp>
      <p:pic>
        <p:nvPicPr>
          <p:cNvPr id="4" name="Picture 3" descr="TMCFHC%203_5%20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172200"/>
            <a:ext cx="1987884" cy="472122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Outpatient F/U 1 month post op</a:t>
            </a:r>
          </a:p>
          <a:p>
            <a:pPr lvl="1"/>
            <a:r>
              <a:rPr lang="en-US" dirty="0" smtClean="0"/>
              <a:t>Improved energy</a:t>
            </a:r>
          </a:p>
          <a:p>
            <a:pPr lvl="1"/>
            <a:r>
              <a:rPr lang="en-US" dirty="0" smtClean="0"/>
              <a:t>Mild </a:t>
            </a:r>
            <a:r>
              <a:rPr lang="en-US" dirty="0" err="1" smtClean="0"/>
              <a:t>dyspnea</a:t>
            </a:r>
            <a:r>
              <a:rPr lang="en-US" dirty="0" smtClean="0"/>
              <a:t> on exertion, otherwise minimal heart failure symptoms</a:t>
            </a:r>
          </a:p>
          <a:p>
            <a:pPr lvl="1"/>
            <a:r>
              <a:rPr lang="en-US" dirty="0" smtClean="0"/>
              <a:t>One dose of </a:t>
            </a:r>
            <a:r>
              <a:rPr lang="en-US" dirty="0" err="1" smtClean="0"/>
              <a:t>torsemide</a:t>
            </a:r>
            <a:r>
              <a:rPr lang="en-US" dirty="0" smtClean="0"/>
              <a:t> due to dietary indiscretion</a:t>
            </a:r>
          </a:p>
          <a:p>
            <a:pPr lvl="1"/>
            <a:r>
              <a:rPr lang="en-US" dirty="0" smtClean="0"/>
              <a:t>Improved flow (one low flow alarm)</a:t>
            </a:r>
          </a:p>
          <a:p>
            <a:pPr lvl="1"/>
            <a:r>
              <a:rPr lang="en-US" dirty="0" smtClean="0"/>
              <a:t>No hospitalizations</a:t>
            </a:r>
          </a:p>
          <a:p>
            <a:pPr lvl="1"/>
            <a:r>
              <a:rPr lang="en-US" dirty="0" smtClean="0"/>
              <a:t>UNOS 1A for heart transplant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172200"/>
            <a:ext cx="1987884" cy="472122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6" name="Picture 5" descr="TMCFHC%203_5%20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MCFHC%203_5%20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172200"/>
            <a:ext cx="1987884" cy="472122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219200"/>
            <a:ext cx="6405029" cy="1695449"/>
          </a:xfrm>
          <a:prstGeom prst="rect">
            <a:avLst/>
          </a:prstGeom>
          <a:effectLst>
            <a:glow rad="139700">
              <a:schemeClr val="accent1">
                <a:alpha val="75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352800"/>
            <a:ext cx="6057900" cy="13335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5486400"/>
            <a:ext cx="524486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725572"/>
            <a:ext cx="1600200" cy="837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2971800"/>
            <a:ext cx="457200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62200"/>
            <a:ext cx="6245087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11" y="1582737"/>
            <a:ext cx="7742889" cy="627063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172200"/>
            <a:ext cx="1987884" cy="472122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383" y="3746500"/>
            <a:ext cx="8093617" cy="673100"/>
          </a:xfrm>
          <a:prstGeom prst="rect">
            <a:avLst/>
          </a:prstGeom>
          <a:effectLst>
            <a:glow rad="139700">
              <a:schemeClr val="accent1">
                <a:alpha val="75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3352800"/>
            <a:ext cx="4495800" cy="304800"/>
          </a:xfrm>
          <a:prstGeom prst="rect">
            <a:avLst/>
          </a:prstGeom>
          <a:effectLst>
            <a:glow rad="139700">
              <a:schemeClr val="accent1">
                <a:alpha val="75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800600"/>
            <a:ext cx="6415454" cy="838200"/>
          </a:xfrm>
          <a:prstGeom prst="rect">
            <a:avLst/>
          </a:prstGeom>
          <a:effectLst>
            <a:glow rad="139700">
              <a:schemeClr val="accent1">
                <a:alpha val="75000"/>
              </a:schemeClr>
            </a:glow>
          </a:effectLst>
        </p:spPr>
      </p:pic>
      <p:pic>
        <p:nvPicPr>
          <p:cNvPr id="12" name="Picture 11" descr="TMCFHC%203_5%20i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Neil </a:t>
            </a:r>
            <a:r>
              <a:rPr lang="en-US" dirty="0" err="1" smtClean="0"/>
              <a:t>Halin</a:t>
            </a:r>
            <a:r>
              <a:rPr lang="en-US" dirty="0" smtClean="0"/>
              <a:t>, DO</a:t>
            </a:r>
          </a:p>
          <a:p>
            <a:r>
              <a:rPr lang="en-US" dirty="0" smtClean="0"/>
              <a:t>Tufts Medical Center, Cardiovascular and Interventional Radiology</a:t>
            </a:r>
          </a:p>
          <a:p>
            <a:r>
              <a:rPr lang="en-US" dirty="0" smtClean="0"/>
              <a:t>Tufts Medical Center, Department of Radiology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172200"/>
            <a:ext cx="1987884" cy="472122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6" name="Picture 5" descr="TMCFHC%203_5%20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dirty="0" smtClean="0"/>
              <a:t>Pham, D.T., </a:t>
            </a:r>
            <a:r>
              <a:rPr lang="en-US" sz="1400" dirty="0" err="1" smtClean="0"/>
              <a:t>Kapur</a:t>
            </a:r>
            <a:r>
              <a:rPr lang="en-US" sz="1400" dirty="0" smtClean="0"/>
              <a:t>, N.K., </a:t>
            </a:r>
            <a:r>
              <a:rPr lang="en-US" sz="1400" dirty="0" err="1" smtClean="0"/>
              <a:t>Dermody</a:t>
            </a:r>
            <a:r>
              <a:rPr lang="en-US" sz="1400" dirty="0" smtClean="0"/>
              <a:t>, M, </a:t>
            </a:r>
            <a:r>
              <a:rPr lang="en-US" sz="1400" dirty="0" err="1" smtClean="0"/>
              <a:t>Halin</a:t>
            </a:r>
            <a:r>
              <a:rPr lang="en-US" sz="1400" dirty="0" smtClean="0"/>
              <a:t>, N. (2015). </a:t>
            </a:r>
            <a:r>
              <a:rPr lang="en-US" sz="1400" dirty="0" err="1" smtClean="0"/>
              <a:t>Stenting</a:t>
            </a:r>
            <a:r>
              <a:rPr lang="en-US" sz="1400" dirty="0" smtClean="0"/>
              <a:t> of an outflow graft obstruction after implantation of a continuous-flow, axial-flow left ventricular assist device.</a:t>
            </a:r>
            <a:r>
              <a:rPr lang="en-US" sz="1400" i="1" dirty="0" smtClean="0"/>
              <a:t> The Journal of Thoracic and Cardiovascular Surgery, 150, </a:t>
            </a:r>
            <a:r>
              <a:rPr lang="en-US" sz="1400" dirty="0" smtClean="0"/>
              <a:t>e11-12</a:t>
            </a:r>
          </a:p>
          <a:p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Ganapathi</a:t>
            </a:r>
            <a:r>
              <a:rPr lang="en-US" sz="1400" dirty="0" smtClean="0"/>
              <a:t>, A., Andersen, N., </a:t>
            </a:r>
            <a:r>
              <a:rPr lang="en-US" sz="1400" dirty="0" err="1" smtClean="0"/>
              <a:t>Prastein</a:t>
            </a:r>
            <a:r>
              <a:rPr lang="en-US" sz="1400" dirty="0" smtClean="0"/>
              <a:t>, D., </a:t>
            </a:r>
            <a:r>
              <a:rPr lang="en-US" sz="1400" dirty="0" err="1" smtClean="0"/>
              <a:t>Hashmi</a:t>
            </a:r>
            <a:r>
              <a:rPr lang="en-US" sz="1400" dirty="0" smtClean="0"/>
              <a:t>, Z., Rogers, J., Milano, C., McCann, R., Hughes, G.C. (2013) Endovascular Stent Grafting of a Left Ventricular Assist Device Outflow Graft </a:t>
            </a:r>
            <a:r>
              <a:rPr lang="en-US" sz="1400" dirty="0" err="1" smtClean="0"/>
              <a:t>Pseudoaneurysm</a:t>
            </a:r>
            <a:r>
              <a:rPr lang="en-US" sz="1400" dirty="0" smtClean="0"/>
              <a:t>. </a:t>
            </a:r>
            <a:r>
              <a:rPr lang="en-US" sz="1400" i="1" dirty="0" smtClean="0"/>
              <a:t>Circ Heart Fail, 6, </a:t>
            </a:r>
            <a:r>
              <a:rPr lang="en-US" sz="1400" dirty="0" smtClean="0"/>
              <a:t>e16-e18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Hanke</a:t>
            </a:r>
            <a:r>
              <a:rPr lang="en-US" sz="1400" dirty="0" smtClean="0"/>
              <a:t>, J., </a:t>
            </a:r>
            <a:r>
              <a:rPr lang="en-US" sz="1400" dirty="0" err="1" smtClean="0"/>
              <a:t>ElSherbini</a:t>
            </a:r>
            <a:r>
              <a:rPr lang="en-US" sz="1400" dirty="0" smtClean="0"/>
              <a:t>, A., Rojas, S., </a:t>
            </a:r>
            <a:r>
              <a:rPr lang="en-US" sz="1400" dirty="0" err="1" smtClean="0"/>
              <a:t>Avsar</a:t>
            </a:r>
            <a:r>
              <a:rPr lang="en-US" sz="1400" dirty="0" smtClean="0"/>
              <a:t>, M., </a:t>
            </a:r>
            <a:r>
              <a:rPr lang="en-US" sz="1400" dirty="0" err="1" smtClean="0"/>
              <a:t>Shrestha</a:t>
            </a:r>
            <a:r>
              <a:rPr lang="en-US" sz="1400" dirty="0" smtClean="0"/>
              <a:t>, M., </a:t>
            </a:r>
            <a:r>
              <a:rPr lang="en-US" sz="1400" dirty="0" err="1" smtClean="0"/>
              <a:t>Schmitto</a:t>
            </a:r>
            <a:r>
              <a:rPr lang="en-US" sz="1400" dirty="0" smtClean="0"/>
              <a:t>, J. (2016) Letters to the Editor: Aortic Outflow Graft </a:t>
            </a:r>
            <a:r>
              <a:rPr lang="en-US" sz="1400" dirty="0" err="1" smtClean="0"/>
              <a:t>Stenting</a:t>
            </a:r>
            <a:r>
              <a:rPr lang="en-US" sz="1400" dirty="0" smtClean="0"/>
              <a:t> in Patient with Left Ventricular Assist Device Outflow Graft Thrombosis. </a:t>
            </a:r>
            <a:r>
              <a:rPr lang="en-US" sz="1400" i="1" dirty="0" smtClean="0"/>
              <a:t>Artificial Organs</a:t>
            </a:r>
            <a:r>
              <a:rPr lang="en-US" sz="1400" dirty="0" smtClean="0"/>
              <a:t>, 40(4): 414-418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Ahmad, F., Sauer, A., </a:t>
            </a:r>
            <a:r>
              <a:rPr lang="en-US" sz="1400" dirty="0" err="1" smtClean="0"/>
              <a:t>Ricciardi</a:t>
            </a:r>
            <a:r>
              <a:rPr lang="en-US" sz="1400" dirty="0" smtClean="0"/>
              <a:t>, M. (2016) Endovascular Repair of Ventricular Assist Device Outflow </a:t>
            </a:r>
            <a:r>
              <a:rPr lang="en-US" sz="1400" dirty="0" err="1" smtClean="0"/>
              <a:t>Cannula</a:t>
            </a:r>
            <a:r>
              <a:rPr lang="en-US" sz="1400" dirty="0" smtClean="0"/>
              <a:t> </a:t>
            </a:r>
            <a:r>
              <a:rPr lang="en-US" sz="1400" dirty="0" err="1" smtClean="0"/>
              <a:t>Stenosis</a:t>
            </a:r>
            <a:r>
              <a:rPr lang="en-US" sz="1400" dirty="0" smtClean="0"/>
              <a:t>. </a:t>
            </a:r>
            <a:r>
              <a:rPr lang="en-US" sz="1400" i="1" dirty="0" smtClean="0"/>
              <a:t>Catheterization and Cardiovascular Interventions. </a:t>
            </a:r>
            <a:r>
              <a:rPr lang="en-US" sz="1400" dirty="0" smtClean="0"/>
              <a:t>Published online 10/12/2016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El </a:t>
            </a:r>
            <a:r>
              <a:rPr lang="en-US" sz="1400" dirty="0" err="1" smtClean="0"/>
              <a:t>Sabbagh</a:t>
            </a:r>
            <a:r>
              <a:rPr lang="en-US" sz="1400" dirty="0" smtClean="0"/>
              <a:t>, A. Al-</a:t>
            </a:r>
            <a:r>
              <a:rPr lang="en-US" sz="1400" dirty="0" err="1" smtClean="0"/>
              <a:t>Hijji</a:t>
            </a:r>
            <a:r>
              <a:rPr lang="en-US" sz="1400" dirty="0" smtClean="0"/>
              <a:t>, M. </a:t>
            </a:r>
            <a:r>
              <a:rPr lang="en-US" sz="1400" dirty="0" err="1" smtClean="0"/>
              <a:t>Gulati</a:t>
            </a:r>
            <a:r>
              <a:rPr lang="en-US" sz="1400" dirty="0" smtClean="0"/>
              <a:t>, R., </a:t>
            </a:r>
            <a:r>
              <a:rPr lang="en-US" sz="1400" dirty="0" err="1" smtClean="0"/>
              <a:t>Charanjit</a:t>
            </a:r>
            <a:r>
              <a:rPr lang="en-US" sz="1400" dirty="0" smtClean="0"/>
              <a:t>, S., </a:t>
            </a:r>
            <a:r>
              <a:rPr lang="en-US" sz="1400" dirty="0" err="1" smtClean="0"/>
              <a:t>Pollak</a:t>
            </a:r>
            <a:r>
              <a:rPr lang="en-US" sz="1400" dirty="0" smtClean="0"/>
              <a:t>, P., </a:t>
            </a:r>
            <a:r>
              <a:rPr lang="en-US" sz="1400" dirty="0" err="1" smtClean="0"/>
              <a:t>Behfar</a:t>
            </a:r>
            <a:r>
              <a:rPr lang="en-US" sz="1400" dirty="0" smtClean="0"/>
              <a:t>, Atta. </a:t>
            </a:r>
            <a:r>
              <a:rPr lang="en-US" sz="1400" dirty="0" err="1" smtClean="0"/>
              <a:t>Percutaneous</a:t>
            </a:r>
            <a:r>
              <a:rPr lang="en-US" sz="1400" dirty="0" smtClean="0"/>
              <a:t> </a:t>
            </a:r>
            <a:r>
              <a:rPr lang="en-US" sz="1400" dirty="0" err="1" smtClean="0"/>
              <a:t>Stenting</a:t>
            </a:r>
            <a:r>
              <a:rPr lang="en-US" sz="1400" dirty="0" smtClean="0"/>
              <a:t> of a Left Ventricular Assist Device Outflow Kink. (2016) </a:t>
            </a:r>
            <a:r>
              <a:rPr lang="en-US" sz="1400" i="1" dirty="0" smtClean="0"/>
              <a:t>Cardiovascular Interventions. 9(24):</a:t>
            </a:r>
            <a:r>
              <a:rPr lang="en-US" sz="1400" dirty="0" smtClean="0"/>
              <a:t> e229-e231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Abraham, J., </a:t>
            </a:r>
            <a:r>
              <a:rPr lang="en-US" sz="1400" dirty="0" err="1" smtClean="0"/>
              <a:t>Remick</a:t>
            </a:r>
            <a:r>
              <a:rPr lang="en-US" sz="1400" dirty="0" smtClean="0"/>
              <a:t>, J., Caulfield, T., </a:t>
            </a:r>
            <a:r>
              <a:rPr lang="en-US" sz="1400" dirty="0" err="1" smtClean="0"/>
              <a:t>Puhlman</a:t>
            </a:r>
            <a:r>
              <a:rPr lang="en-US" sz="1400" dirty="0" smtClean="0"/>
              <a:t>, M., </a:t>
            </a:r>
            <a:r>
              <a:rPr lang="en-US" sz="1400" dirty="0" err="1" smtClean="0"/>
              <a:t>Evenson</a:t>
            </a:r>
            <a:r>
              <a:rPr lang="en-US" sz="1400" dirty="0" smtClean="0"/>
              <a:t>, K., </a:t>
            </a:r>
            <a:r>
              <a:rPr lang="en-US" sz="1400" dirty="0" err="1" smtClean="0"/>
              <a:t>Ott</a:t>
            </a:r>
            <a:r>
              <a:rPr lang="en-US" sz="1400" dirty="0" smtClean="0"/>
              <a:t>, G., </a:t>
            </a:r>
            <a:r>
              <a:rPr lang="en-US" sz="1400" dirty="0" err="1" smtClean="0"/>
              <a:t>Kirker</a:t>
            </a:r>
            <a:r>
              <a:rPr lang="en-US" sz="1400" dirty="0" smtClean="0"/>
              <a:t>, E. (2014) Left Ventricular Assist Device Outflow </a:t>
            </a:r>
            <a:r>
              <a:rPr lang="en-US" sz="1400" dirty="0" err="1" smtClean="0"/>
              <a:t>Cannula</a:t>
            </a:r>
            <a:r>
              <a:rPr lang="en-US" sz="1400" dirty="0" smtClean="0"/>
              <a:t> Obstruction Treated with </a:t>
            </a:r>
            <a:r>
              <a:rPr lang="en-US" sz="1400" dirty="0" err="1" smtClean="0"/>
              <a:t>Percutaneous</a:t>
            </a:r>
            <a:r>
              <a:rPr lang="en-US" sz="1400" dirty="0" smtClean="0"/>
              <a:t> Endovascular </a:t>
            </a:r>
            <a:r>
              <a:rPr lang="en-US" sz="1400" dirty="0" err="1" smtClean="0"/>
              <a:t>Stenting</a:t>
            </a:r>
            <a:r>
              <a:rPr lang="en-US" sz="1400" dirty="0" smtClean="0"/>
              <a:t>. </a:t>
            </a:r>
            <a:r>
              <a:rPr lang="en-US" sz="1400" i="1" dirty="0" smtClean="0"/>
              <a:t>Circ </a:t>
            </a:r>
            <a:r>
              <a:rPr lang="en-US" sz="1400" i="1" smtClean="0"/>
              <a:t>Heart Fail, 8</a:t>
            </a:r>
            <a:r>
              <a:rPr lang="en-US" sz="1400" smtClean="0"/>
              <a:t>, 229-230</a:t>
            </a: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172200"/>
            <a:ext cx="1987884" cy="472122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5" name="Picture 4" descr="TMCFHC%203_5%20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Heartware</a:t>
            </a:r>
            <a:r>
              <a:rPr lang="en-US" dirty="0" smtClean="0"/>
              <a:t> LVAD</a:t>
            </a:r>
            <a:endParaRPr lang="en-US" dirty="0"/>
          </a:p>
        </p:txBody>
      </p:sp>
      <p:pic>
        <p:nvPicPr>
          <p:cNvPr id="12" name="Picture 11" descr="heartw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3886200" cy="3886200"/>
          </a:xfrm>
          <a:prstGeom prst="rect">
            <a:avLst/>
          </a:prstGeom>
          <a:effectLst>
            <a:glow rad="228600">
              <a:schemeClr val="accent1">
                <a:alpha val="75000"/>
              </a:schemeClr>
            </a:glow>
          </a:effectLst>
        </p:spPr>
      </p:pic>
      <p:pic>
        <p:nvPicPr>
          <p:cNvPr id="13" name="Picture 12" descr="00003427-HW_carrying_case_hi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048" y="1828800"/>
            <a:ext cx="3886200" cy="3886200"/>
          </a:xfrm>
          <a:prstGeom prst="rect">
            <a:avLst/>
          </a:prstGeom>
          <a:effectLst>
            <a:glow rad="228600">
              <a:schemeClr val="accent1">
                <a:alpha val="75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172200"/>
            <a:ext cx="1987884" cy="472122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15" name="Picture 14" descr="TMCFHC%203_5%20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vadct1.jpg"/>
          <p:cNvPicPr>
            <a:picLocks noChangeAspect="1"/>
          </p:cNvPicPr>
          <p:nvPr/>
        </p:nvPicPr>
        <p:blipFill>
          <a:blip r:embed="rId2"/>
          <a:srcRect l="11458" r="2781" b="-2423"/>
          <a:stretch>
            <a:fillRect/>
          </a:stretch>
        </p:blipFill>
        <p:spPr>
          <a:xfrm>
            <a:off x="-228600" y="-655504"/>
            <a:ext cx="9652094" cy="789450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447800" y="762000"/>
            <a:ext cx="16002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vadc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38" y="0"/>
            <a:ext cx="9600548" cy="7010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3124200" y="914400"/>
            <a:ext cx="9906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eartware.jpg"/>
          <p:cNvPicPr>
            <a:picLocks noChangeAspect="1"/>
          </p:cNvPicPr>
          <p:nvPr/>
        </p:nvPicPr>
        <p:blipFill>
          <a:blip r:embed="rId3"/>
          <a:srcRect l="17808" r="16438" b="10763"/>
          <a:stretch>
            <a:fillRect/>
          </a:stretch>
        </p:blipFill>
        <p:spPr>
          <a:xfrm>
            <a:off x="6477000" y="1600200"/>
            <a:ext cx="2133600" cy="28956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132676" y="1519256"/>
            <a:ext cx="953924" cy="82296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vadc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706003" cy="7086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352800" y="533400"/>
            <a:ext cx="11430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vadc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704901" cy="7086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590800" y="5295900"/>
            <a:ext cx="1905000" cy="8382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eartware.jpg"/>
          <p:cNvPicPr>
            <a:picLocks noChangeAspect="1"/>
          </p:cNvPicPr>
          <p:nvPr/>
        </p:nvPicPr>
        <p:blipFill>
          <a:blip r:embed="rId3"/>
          <a:srcRect l="19673" r="12880" b="10070"/>
          <a:stretch>
            <a:fillRect/>
          </a:stretch>
        </p:blipFill>
        <p:spPr>
          <a:xfrm>
            <a:off x="6781800" y="1905000"/>
            <a:ext cx="1828800" cy="24384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6400800" y="3886200"/>
            <a:ext cx="990600" cy="457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LVAD Outflow Graft </a:t>
            </a:r>
            <a:r>
              <a:rPr lang="en-US" dirty="0" err="1" smtClean="0"/>
              <a:t>Stenosis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458200" cy="1981200"/>
          </a:xfrm>
        </p:spPr>
        <p:txBody>
          <a:bodyPr/>
          <a:lstStyle/>
          <a:p>
            <a:pPr algn="ctr"/>
            <a:r>
              <a:rPr lang="en-US" b="0" dirty="0" smtClean="0"/>
              <a:t>Multidisciplinary Meeting</a:t>
            </a:r>
          </a:p>
          <a:p>
            <a:pPr algn="ctr"/>
            <a:r>
              <a:rPr lang="en-US" b="0" dirty="0" smtClean="0"/>
              <a:t>-Cardiothoracic Surgery</a:t>
            </a:r>
          </a:p>
          <a:p>
            <a:pPr algn="ctr"/>
            <a:r>
              <a:rPr lang="en-US" b="0" dirty="0" smtClean="0"/>
              <a:t>-Interventional Radiology</a:t>
            </a:r>
          </a:p>
          <a:p>
            <a:pPr algn="ctr"/>
            <a:r>
              <a:rPr lang="en-US" b="0" dirty="0" smtClean="0"/>
              <a:t>-Heart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3124201"/>
            <a:ext cx="4040188" cy="3001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LVAD exchange with CT surgery</a:t>
            </a:r>
          </a:p>
          <a:p>
            <a:pPr lvl="1"/>
            <a:r>
              <a:rPr lang="en-US" sz="2400" dirty="0" err="1" smtClean="0"/>
              <a:t>Thoracotomy</a:t>
            </a:r>
            <a:r>
              <a:rPr lang="en-US" sz="2400" dirty="0" smtClean="0"/>
              <a:t>/open surgery</a:t>
            </a:r>
          </a:p>
          <a:p>
            <a:pPr lvl="1"/>
            <a:r>
              <a:rPr lang="en-US" sz="2400" dirty="0" smtClean="0"/>
              <a:t>High morbidity</a:t>
            </a:r>
          </a:p>
          <a:p>
            <a:pPr lvl="1"/>
            <a:r>
              <a:rPr lang="en-US" sz="2400" dirty="0" smtClean="0"/>
              <a:t>Second LVAD exchange in &lt; 2 years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24200"/>
            <a:ext cx="4041775" cy="3001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Endovascular Approach</a:t>
            </a:r>
          </a:p>
          <a:p>
            <a:pPr lvl="1"/>
            <a:r>
              <a:rPr lang="en-US" sz="2400" dirty="0" smtClean="0"/>
              <a:t>Lower morbidity</a:t>
            </a:r>
          </a:p>
          <a:p>
            <a:pPr lvl="1"/>
            <a:r>
              <a:rPr lang="en-US" sz="2400" dirty="0" smtClean="0"/>
              <a:t>Familiarity with approach</a:t>
            </a:r>
          </a:p>
          <a:p>
            <a:pPr lvl="1"/>
            <a:r>
              <a:rPr lang="en-US" sz="2400" dirty="0" smtClean="0"/>
              <a:t>No thrombus seen on CT</a:t>
            </a:r>
          </a:p>
          <a:p>
            <a:pPr lvl="1"/>
            <a:endParaRPr lang="en-US" sz="2400" dirty="0" smtClean="0"/>
          </a:p>
        </p:txBody>
      </p:sp>
      <p:sp>
        <p:nvSpPr>
          <p:cNvPr id="7" name="5-Point Star 6"/>
          <p:cNvSpPr/>
          <p:nvPr/>
        </p:nvSpPr>
        <p:spPr>
          <a:xfrm>
            <a:off x="4084150" y="3535681"/>
            <a:ext cx="822960" cy="822960"/>
          </a:xfrm>
          <a:prstGeom prst="star5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5-Point Star 7"/>
          <p:cNvSpPr/>
          <p:nvPr/>
        </p:nvSpPr>
        <p:spPr>
          <a:xfrm>
            <a:off x="7528808" y="2971800"/>
            <a:ext cx="1036816" cy="1016729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964255" y="4572000"/>
            <a:ext cx="822960" cy="822960"/>
          </a:xfrm>
          <a:prstGeom prst="star5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5-Point Star 9"/>
          <p:cNvSpPr/>
          <p:nvPr/>
        </p:nvSpPr>
        <p:spPr>
          <a:xfrm>
            <a:off x="4495630" y="5782084"/>
            <a:ext cx="822960" cy="822960"/>
          </a:xfrm>
          <a:prstGeom prst="star5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172200"/>
            <a:ext cx="1987884" cy="472122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16" name="Picture 15" descr="TMCFHC%203_5%20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MCFHC%203_5%20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867400"/>
            <a:ext cx="1524000" cy="7620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7" name="Picture 6" descr="angiopre2.1.jpg"/>
          <p:cNvPicPr>
            <a:picLocks noChangeAspect="1"/>
          </p:cNvPicPr>
          <p:nvPr/>
        </p:nvPicPr>
        <p:blipFill>
          <a:blip r:embed="rId3"/>
          <a:srcRect l="35963" t="14663" r="36128" b="14340"/>
          <a:stretch>
            <a:fillRect/>
          </a:stretch>
        </p:blipFill>
        <p:spPr>
          <a:xfrm>
            <a:off x="0" y="0"/>
            <a:ext cx="4876800" cy="679739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364862" y="397139"/>
            <a:ext cx="1175780" cy="114350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ngiopre2.6.jpg"/>
          <p:cNvPicPr>
            <a:picLocks noChangeAspect="1"/>
          </p:cNvPicPr>
          <p:nvPr/>
        </p:nvPicPr>
        <p:blipFill>
          <a:blip r:embed="rId4"/>
          <a:srcRect l="31342" t="-40" r="21869"/>
          <a:stretch>
            <a:fillRect/>
          </a:stretch>
        </p:blipFill>
        <p:spPr>
          <a:xfrm>
            <a:off x="3289985" y="0"/>
            <a:ext cx="5854015" cy="68580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16200000" flipH="1">
            <a:off x="3222474" y="1927074"/>
            <a:ext cx="1418892" cy="82296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vadct2.jpg"/>
          <p:cNvPicPr>
            <a:picLocks noChangeAspect="1"/>
          </p:cNvPicPr>
          <p:nvPr/>
        </p:nvPicPr>
        <p:blipFill>
          <a:blip r:embed="rId5"/>
          <a:srcRect l="36806" t="15003" r="31528" b="25107"/>
          <a:stretch>
            <a:fillRect/>
          </a:stretch>
        </p:blipFill>
        <p:spPr>
          <a:xfrm>
            <a:off x="5334000" y="2514600"/>
            <a:ext cx="2895600" cy="3998913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rot="16200000" flipH="1">
            <a:off x="5044440" y="2438401"/>
            <a:ext cx="822960" cy="82296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18150</TotalTime>
  <Words>684</Words>
  <Application>Microsoft Macintosh PowerPoint</Application>
  <PresentationFormat>On-screen Show (4:3)</PresentationFormat>
  <Paragraphs>76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Endovascular Stenting of a Left Ventricular Assist Device (LVAD) Outflow Graft Stenosis</vt:lpstr>
      <vt:lpstr>Patient Case</vt:lpstr>
      <vt:lpstr>Heartware LVAD</vt:lpstr>
      <vt:lpstr>PowerPoint Presentation</vt:lpstr>
      <vt:lpstr>PowerPoint Presentation</vt:lpstr>
      <vt:lpstr>PowerPoint Presentation</vt:lpstr>
      <vt:lpstr>PowerPoint Presentation</vt:lpstr>
      <vt:lpstr>LVAD Outflow Graft Stenosis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LVAD Outflow Graft Stenosis</vt:lpstr>
      <vt:lpstr>LVAD Outflow Graft Stenosis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Procedural</vt:lpstr>
      <vt:lpstr>Post Procedure</vt:lpstr>
      <vt:lpstr>Literature Review</vt:lpstr>
      <vt:lpstr>Literature Review</vt:lpstr>
      <vt:lpstr>Acknowledgements</vt:lpstr>
      <vt:lpstr>References</vt:lpstr>
    </vt:vector>
  </TitlesOfParts>
  <Company>Biolabs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LVAD CASE</dc:title>
  <dc:creator>neb</dc:creator>
  <cp:lastModifiedBy>Raul Uppot</cp:lastModifiedBy>
  <cp:revision>19</cp:revision>
  <dcterms:created xsi:type="dcterms:W3CDTF">2017-02-13T00:57:24Z</dcterms:created>
  <dcterms:modified xsi:type="dcterms:W3CDTF">2017-02-14T03:11:35Z</dcterms:modified>
</cp:coreProperties>
</file>