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93" r:id="rId2"/>
    <p:sldId id="294" r:id="rId3"/>
    <p:sldId id="271" r:id="rId4"/>
    <p:sldId id="292" r:id="rId5"/>
    <p:sldId id="295" r:id="rId6"/>
    <p:sldId id="276" r:id="rId7"/>
    <p:sldId id="277" r:id="rId8"/>
    <p:sldId id="278" r:id="rId9"/>
    <p:sldId id="279" r:id="rId10"/>
    <p:sldId id="280" r:id="rId11"/>
    <p:sldId id="281" r:id="rId12"/>
    <p:sldId id="272" r:id="rId13"/>
    <p:sldId id="291" r:id="rId14"/>
    <p:sldId id="296"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32" autoAdjust="0"/>
  </p:normalViewPr>
  <p:slideViewPr>
    <p:cSldViewPr>
      <p:cViewPr varScale="1">
        <p:scale>
          <a:sx n="81" d="100"/>
          <a:sy n="81" d="100"/>
        </p:scale>
        <p:origin x="-928"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6A73B4-61D2-44B4-9F33-D2782AA7F5DC}" type="datetimeFigureOut">
              <a:rPr lang="en-US" smtClean="0"/>
              <a:t>10/16/17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0299B1-28DE-4D43-88DF-52B32D04B184}" type="slidenum">
              <a:rPr lang="en-US" smtClean="0"/>
              <a:t>‹#›</a:t>
            </a:fld>
            <a:endParaRPr lang="en-US"/>
          </a:p>
        </p:txBody>
      </p:sp>
    </p:spTree>
    <p:extLst>
      <p:ext uri="{BB962C8B-B14F-4D97-AF65-F5344CB8AC3E}">
        <p14:creationId xmlns:p14="http://schemas.microsoft.com/office/powerpoint/2010/main" val="18452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Enlarged artery arising from the anterior aspect of the upper abdominal aorta at the level of the celiac artery and runs between the upper abdominal aorta and the intrahepatic IVC. This artery runs posterior to the upper IVC and connects directly to the upper IVC.</a:t>
            </a:r>
            <a:endParaRPr lang="en-US" dirty="0" smtClean="0"/>
          </a:p>
          <a:p>
            <a:r>
              <a:rPr lang="en-US" dirty="0" smtClean="0"/>
              <a:t>Started with right groin access</a:t>
            </a:r>
            <a:r>
              <a:rPr lang="en-US" baseline="0" dirty="0" smtClean="0"/>
              <a:t> with</a:t>
            </a:r>
            <a:r>
              <a:rPr lang="en-US" dirty="0" smtClean="0"/>
              <a:t> 3 Fr Bernstein</a:t>
            </a:r>
            <a:r>
              <a:rPr lang="en-US" baseline="0" dirty="0" smtClean="0"/>
              <a:t> without sheath. Aortogram was performed.</a:t>
            </a:r>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3</a:t>
            </a:fld>
            <a:endParaRPr lang="en-US"/>
          </a:p>
        </p:txBody>
      </p:sp>
    </p:spTree>
    <p:extLst>
      <p:ext uri="{BB962C8B-B14F-4D97-AF65-F5344CB8AC3E}">
        <p14:creationId xmlns:p14="http://schemas.microsoft.com/office/powerpoint/2010/main" val="201156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American Journal of Gastroenterology</a:t>
            </a:r>
            <a:r>
              <a:rPr lang="en-US" dirty="0" smtClean="0"/>
              <a:t> (2002) </a:t>
            </a:r>
            <a:r>
              <a:rPr lang="en-US" b="1" dirty="0" smtClean="0"/>
              <a:t>97</a:t>
            </a:r>
            <a:r>
              <a:rPr lang="en-US" dirty="0" smtClean="0"/>
              <a:t>, 1896–1900; doi:10.1111/j.1572-0241.2002.05911.x</a:t>
            </a:r>
          </a:p>
          <a:p>
            <a:r>
              <a:rPr lang="en-US" dirty="0" smtClean="0"/>
              <a:t>24 newborns </a:t>
            </a:r>
          </a:p>
          <a:p>
            <a:endParaRPr lang="en-US" dirty="0" smtClean="0"/>
          </a:p>
          <a:p>
            <a:r>
              <a:rPr lang="en-US" dirty="0" smtClean="0"/>
              <a:t>Outer diameter  3 F: 1 mm,</a:t>
            </a:r>
            <a:r>
              <a:rPr lang="en-US" baseline="0" dirty="0" smtClean="0"/>
              <a:t> 4 Fr 1.35 mm, 4 Fr sheath 2 mm</a:t>
            </a:r>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12</a:t>
            </a:fld>
            <a:endParaRPr lang="en-US"/>
          </a:p>
        </p:txBody>
      </p:sp>
    </p:spTree>
    <p:extLst>
      <p:ext uri="{BB962C8B-B14F-4D97-AF65-F5344CB8AC3E}">
        <p14:creationId xmlns:p14="http://schemas.microsoft.com/office/powerpoint/2010/main" val="3788131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15</a:t>
            </a:fld>
            <a:endParaRPr lang="en-US"/>
          </a:p>
        </p:txBody>
      </p:sp>
    </p:spTree>
    <p:extLst>
      <p:ext uri="{BB962C8B-B14F-4D97-AF65-F5344CB8AC3E}">
        <p14:creationId xmlns:p14="http://schemas.microsoft.com/office/powerpoint/2010/main" val="304718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Started with right groin access</a:t>
            </a:r>
            <a:r>
              <a:rPr lang="en-US" baseline="0" dirty="0" smtClean="0"/>
              <a:t> with</a:t>
            </a:r>
            <a:r>
              <a:rPr lang="en-US" dirty="0" smtClean="0"/>
              <a:t> 3 </a:t>
            </a:r>
            <a:r>
              <a:rPr lang="en-US" dirty="0" err="1" smtClean="0"/>
              <a:t>Fr</a:t>
            </a:r>
            <a:r>
              <a:rPr lang="en-US" dirty="0" smtClean="0"/>
              <a:t> Bernstein</a:t>
            </a:r>
            <a:r>
              <a:rPr lang="en-US" baseline="0" dirty="0" smtClean="0"/>
              <a:t> without sheath. Aortogram was performed.</a:t>
            </a:r>
            <a:endParaRPr lang="en-US" dirty="0" smtClean="0"/>
          </a:p>
          <a:p>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4</a:t>
            </a:fld>
            <a:endParaRPr lang="en-US"/>
          </a:p>
        </p:txBody>
      </p:sp>
    </p:spTree>
    <p:extLst>
      <p:ext uri="{BB962C8B-B14F-4D97-AF65-F5344CB8AC3E}">
        <p14:creationId xmlns:p14="http://schemas.microsoft.com/office/powerpoint/2010/main" val="29709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Tried</a:t>
            </a:r>
            <a:r>
              <a:rPr lang="en-US" baseline="0" dirty="0" smtClean="0"/>
              <a:t> to coil a 12 mm x 20 cm; 0.018” IDC- unsuccessful attempt. Then Upsized to 4 </a:t>
            </a:r>
            <a:r>
              <a:rPr lang="en-US" baseline="0" dirty="0" err="1" smtClean="0"/>
              <a:t>fr</a:t>
            </a:r>
            <a:r>
              <a:rPr lang="en-US" baseline="0" dirty="0" smtClean="0"/>
              <a:t> </a:t>
            </a:r>
            <a:r>
              <a:rPr lang="en-US" baseline="0" dirty="0" err="1" smtClean="0"/>
              <a:t>Kumpe</a:t>
            </a:r>
            <a:r>
              <a:rPr lang="en-US" baseline="0" dirty="0" smtClean="0"/>
              <a:t> and renegade </a:t>
            </a:r>
            <a:r>
              <a:rPr lang="en-US" baseline="0" dirty="0" err="1" smtClean="0"/>
              <a:t>microcatheter</a:t>
            </a:r>
            <a:r>
              <a:rPr lang="en-US" baseline="0" dirty="0" smtClean="0"/>
              <a:t> -  still cannot coil due to brisk flow within the fistula.</a:t>
            </a:r>
          </a:p>
          <a:p>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5</a:t>
            </a:fld>
            <a:endParaRPr lang="en-US"/>
          </a:p>
        </p:txBody>
      </p:sp>
    </p:spTree>
    <p:extLst>
      <p:ext uri="{BB962C8B-B14F-4D97-AF65-F5344CB8AC3E}">
        <p14:creationId xmlns:p14="http://schemas.microsoft.com/office/powerpoint/2010/main" val="119319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Tried</a:t>
            </a:r>
            <a:r>
              <a:rPr lang="en-US" baseline="0" dirty="0" smtClean="0"/>
              <a:t> to coil a 12 mm x 20 cm; 0.018” IDC- unsuccessful attempt. Then Upsized to 4 </a:t>
            </a:r>
            <a:r>
              <a:rPr lang="en-US" baseline="0" dirty="0" err="1" smtClean="0"/>
              <a:t>fr</a:t>
            </a:r>
            <a:r>
              <a:rPr lang="en-US" baseline="0" dirty="0" smtClean="0"/>
              <a:t> </a:t>
            </a:r>
            <a:r>
              <a:rPr lang="en-US" baseline="0" dirty="0" err="1" smtClean="0"/>
              <a:t>Kumpe</a:t>
            </a:r>
            <a:r>
              <a:rPr lang="en-US" baseline="0" dirty="0" smtClean="0"/>
              <a:t> and renegade </a:t>
            </a:r>
            <a:r>
              <a:rPr lang="en-US" baseline="0" dirty="0" err="1" smtClean="0"/>
              <a:t>microcatheter</a:t>
            </a:r>
            <a:r>
              <a:rPr lang="en-US" baseline="0" dirty="0" smtClean="0"/>
              <a:t> -  still cannot coil due to brisk flow within the fistula.</a:t>
            </a:r>
          </a:p>
          <a:p>
            <a:r>
              <a:rPr lang="en-US" dirty="0" smtClean="0"/>
              <a:t>Left groin access</a:t>
            </a:r>
            <a:r>
              <a:rPr lang="en-US" baseline="0" dirty="0" smtClean="0"/>
              <a:t> with</a:t>
            </a:r>
            <a:r>
              <a:rPr lang="en-US" dirty="0" smtClean="0"/>
              <a:t> 3 </a:t>
            </a:r>
            <a:r>
              <a:rPr lang="en-US" dirty="0" err="1" smtClean="0"/>
              <a:t>Fr</a:t>
            </a:r>
            <a:r>
              <a:rPr lang="en-US" dirty="0" smtClean="0"/>
              <a:t> Bernstein</a:t>
            </a:r>
            <a:r>
              <a:rPr lang="en-US" baseline="0" dirty="0" smtClean="0"/>
              <a:t> (without sheath) was introduced into aorta and advanced into the fistula. 8 mm x 20 cm interlock coil was partially deployed in the superior aspect of the fistula; 12 mm x 20 cm coil was successfully deployed. </a:t>
            </a:r>
          </a:p>
          <a:p>
            <a:r>
              <a:rPr lang="en-US" baseline="0" dirty="0" smtClean="0"/>
              <a:t>Attempt to fully deploy the partially deployed coil was unsuccessful due to disconnection between the coil and the pusher </a:t>
            </a:r>
            <a:r>
              <a:rPr lang="en-US" baseline="0" dirty="0" err="1" smtClean="0"/>
              <a:t>mandril</a:t>
            </a:r>
            <a:r>
              <a:rPr lang="en-US" baseline="0" dirty="0" smtClean="0"/>
              <a:t> (failure of locking mechanism).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6</a:t>
            </a:fld>
            <a:endParaRPr lang="en-US"/>
          </a:p>
        </p:txBody>
      </p:sp>
    </p:spTree>
    <p:extLst>
      <p:ext uri="{BB962C8B-B14F-4D97-AF65-F5344CB8AC3E}">
        <p14:creationId xmlns:p14="http://schemas.microsoft.com/office/powerpoint/2010/main" val="141883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French Bernstein catheter was cut at its exit in the groin but we were unable to retrieve the coil which started to unravel into a thinner wire. The catheter was removed and exchanged for a 20-gauge </a:t>
            </a:r>
            <a:r>
              <a:rPr lang="en-US" sz="1200" kern="1200" dirty="0" err="1" smtClean="0">
                <a:solidFill>
                  <a:schemeClr val="tx1"/>
                </a:solidFill>
                <a:effectLst/>
                <a:latin typeface="+mn-lt"/>
                <a:ea typeface="+mn-ea"/>
                <a:cs typeface="+mn-cs"/>
              </a:rPr>
              <a:t>Angiocath</a:t>
            </a:r>
            <a:r>
              <a:rPr lang="en-US" sz="1200" kern="1200" dirty="0" smtClean="0">
                <a:solidFill>
                  <a:schemeClr val="tx1"/>
                </a:solidFill>
                <a:effectLst/>
                <a:latin typeface="+mn-lt"/>
                <a:ea typeface="+mn-ea"/>
                <a:cs typeface="+mn-cs"/>
              </a:rPr>
              <a:t> catheter to reduce the access profile. </a:t>
            </a:r>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7</a:t>
            </a:fld>
            <a:endParaRPr lang="en-US"/>
          </a:p>
        </p:txBody>
      </p:sp>
    </p:spTree>
    <p:extLst>
      <p:ext uri="{BB962C8B-B14F-4D97-AF65-F5344CB8AC3E}">
        <p14:creationId xmlns:p14="http://schemas.microsoft.com/office/powerpoint/2010/main" val="2208830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Intravenous heparin (50 units per kilogram) was administered. Eventually with very gentle and slow retraction of the elongated coil, the failed 8 mm x 20 cm coil was completely removed through the 20-gauge </a:t>
            </a:r>
            <a:r>
              <a:rPr lang="en-US" sz="1200" kern="1200" dirty="0" err="1" smtClean="0">
                <a:solidFill>
                  <a:schemeClr val="tx1"/>
                </a:solidFill>
                <a:effectLst/>
                <a:latin typeface="+mn-lt"/>
                <a:ea typeface="+mn-ea"/>
                <a:cs typeface="+mn-cs"/>
              </a:rPr>
              <a:t>Angiocath</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8</a:t>
            </a:fld>
            <a:endParaRPr lang="en-US"/>
          </a:p>
        </p:txBody>
      </p:sp>
    </p:spTree>
    <p:extLst>
      <p:ext uri="{BB962C8B-B14F-4D97-AF65-F5344CB8AC3E}">
        <p14:creationId xmlns:p14="http://schemas.microsoft.com/office/powerpoint/2010/main" val="165036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a 10mm x 20 cm and 6 mm x 20 cm (x3) interlock coils were deployed in the abnormal artery using the right groin access. Contrast was injected through the existing 4 French </a:t>
            </a:r>
            <a:r>
              <a:rPr lang="en-US" sz="1200" kern="1200" dirty="0" err="1" smtClean="0">
                <a:solidFill>
                  <a:schemeClr val="tx1"/>
                </a:solidFill>
                <a:effectLst/>
                <a:latin typeface="+mn-lt"/>
                <a:ea typeface="+mn-ea"/>
                <a:cs typeface="+mn-cs"/>
              </a:rPr>
              <a:t>Kumpe</a:t>
            </a:r>
            <a:r>
              <a:rPr lang="en-US" sz="1200" kern="1200" dirty="0" smtClean="0">
                <a:solidFill>
                  <a:schemeClr val="tx1"/>
                </a:solidFill>
                <a:effectLst/>
                <a:latin typeface="+mn-lt"/>
                <a:ea typeface="+mn-ea"/>
                <a:cs typeface="+mn-cs"/>
              </a:rPr>
              <a:t> in the </a:t>
            </a:r>
            <a:r>
              <a:rPr lang="en-US" sz="1200" kern="1200" dirty="0" err="1" smtClean="0">
                <a:solidFill>
                  <a:schemeClr val="tx1"/>
                </a:solidFill>
                <a:effectLst/>
                <a:latin typeface="+mn-lt"/>
                <a:ea typeface="+mn-ea"/>
                <a:cs typeface="+mn-cs"/>
              </a:rPr>
              <a:t>arterio-caval</a:t>
            </a:r>
            <a:r>
              <a:rPr lang="en-US" sz="1200" kern="1200" dirty="0" smtClean="0">
                <a:solidFill>
                  <a:schemeClr val="tx1"/>
                </a:solidFill>
                <a:effectLst/>
                <a:latin typeface="+mn-lt"/>
                <a:ea typeface="+mn-ea"/>
                <a:cs typeface="+mn-cs"/>
              </a:rPr>
              <a:t> fistula and </a:t>
            </a:r>
            <a:r>
              <a:rPr lang="en-US" sz="1200" kern="1200" dirty="0" err="1" smtClean="0">
                <a:solidFill>
                  <a:schemeClr val="tx1"/>
                </a:solidFill>
                <a:effectLst/>
                <a:latin typeface="+mn-lt"/>
                <a:ea typeface="+mn-ea"/>
                <a:cs typeface="+mn-cs"/>
              </a:rPr>
              <a:t>postembolization</a:t>
            </a:r>
            <a:r>
              <a:rPr lang="en-US" sz="1200" kern="1200" dirty="0" smtClean="0">
                <a:solidFill>
                  <a:schemeClr val="tx1"/>
                </a:solidFill>
                <a:effectLst/>
                <a:latin typeface="+mn-lt"/>
                <a:ea typeface="+mn-ea"/>
                <a:cs typeface="+mn-cs"/>
              </a:rPr>
              <a:t> angiogram of this artery was performed. This showed complete occlusion of the fistula without residual flow. </a:t>
            </a:r>
          </a:p>
          <a:p>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9</a:t>
            </a:fld>
            <a:endParaRPr lang="en-US"/>
          </a:p>
        </p:txBody>
      </p:sp>
    </p:spTree>
    <p:extLst>
      <p:ext uri="{BB962C8B-B14F-4D97-AF65-F5344CB8AC3E}">
        <p14:creationId xmlns:p14="http://schemas.microsoft.com/office/powerpoint/2010/main" val="1246131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Under fluoroscopy, the left common iliac artery was cannulated through the right femoral access by advancing the renegade microcatheter over 016 guidewire. Angiography of the left pelvis and left lower extremity was performed. Next, the renegade catheter was removed.</a:t>
            </a:r>
            <a:r>
              <a:rPr lang="en-US" dirty="0" smtClean="0">
                <a:effectLst/>
              </a:rPr>
              <a:t> </a:t>
            </a:r>
            <a:r>
              <a:rPr lang="en-US" sz="1200" kern="1200" dirty="0" smtClean="0">
                <a:solidFill>
                  <a:schemeClr val="tx1"/>
                </a:solidFill>
                <a:effectLst/>
                <a:latin typeface="+mn-lt"/>
                <a:ea typeface="+mn-ea"/>
                <a:cs typeface="+mn-cs"/>
              </a:rPr>
              <a:t>4 French </a:t>
            </a:r>
            <a:r>
              <a:rPr lang="en-US" sz="1200" kern="1200" dirty="0" err="1" smtClean="0">
                <a:solidFill>
                  <a:schemeClr val="tx1"/>
                </a:solidFill>
                <a:effectLst/>
                <a:latin typeface="+mn-lt"/>
                <a:ea typeface="+mn-ea"/>
                <a:cs typeface="+mn-cs"/>
              </a:rPr>
              <a:t>Kumpe</a:t>
            </a:r>
            <a:r>
              <a:rPr lang="en-US" sz="1200" kern="1200" dirty="0" smtClean="0">
                <a:solidFill>
                  <a:schemeClr val="tx1"/>
                </a:solidFill>
                <a:effectLst/>
                <a:latin typeface="+mn-lt"/>
                <a:ea typeface="+mn-ea"/>
                <a:cs typeface="+mn-cs"/>
              </a:rPr>
              <a:t> catheter was advanced to the proximal descending aorta. Contrast was injected and angiogram was performed </a:t>
            </a:r>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10</a:t>
            </a:fld>
            <a:endParaRPr lang="en-US"/>
          </a:p>
        </p:txBody>
      </p:sp>
    </p:spTree>
    <p:extLst>
      <p:ext uri="{BB962C8B-B14F-4D97-AF65-F5344CB8AC3E}">
        <p14:creationId xmlns:p14="http://schemas.microsoft.com/office/powerpoint/2010/main" val="1181621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Admitted</a:t>
            </a:r>
            <a:r>
              <a:rPr lang="en-US" baseline="0" dirty="0" smtClean="0"/>
              <a:t> overnight for observation. Discharged next day home.</a:t>
            </a:r>
            <a:endParaRPr lang="en-US" dirty="0"/>
          </a:p>
        </p:txBody>
      </p:sp>
      <p:sp>
        <p:nvSpPr>
          <p:cNvPr id="4" name="Slide Number Placeholder 3"/>
          <p:cNvSpPr>
            <a:spLocks noGrp="1"/>
          </p:cNvSpPr>
          <p:nvPr>
            <p:ph type="sldNum" sz="quarter" idx="10"/>
          </p:nvPr>
        </p:nvSpPr>
        <p:spPr/>
        <p:txBody>
          <a:bodyPr/>
          <a:lstStyle/>
          <a:p>
            <a:fld id="{AF0299B1-28DE-4D43-88DF-52B32D04B184}" type="slidenum">
              <a:rPr lang="en-US" smtClean="0"/>
              <a:t>11</a:t>
            </a:fld>
            <a:endParaRPr lang="en-US"/>
          </a:p>
        </p:txBody>
      </p:sp>
    </p:spTree>
    <p:extLst>
      <p:ext uri="{BB962C8B-B14F-4D97-AF65-F5344CB8AC3E}">
        <p14:creationId xmlns:p14="http://schemas.microsoft.com/office/powerpoint/2010/main" val="17282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25AA2B2-710C-451D-A7B6-F5E6FABA6818}" type="datetimeFigureOut">
              <a:rPr lang="en-US" smtClean="0"/>
              <a:t>10/16/17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75D951A-2356-47B8-8B1C-6579F1CD067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5AA2B2-710C-451D-A7B6-F5E6FABA6818}"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D951A-2356-47B8-8B1C-6579F1CD06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5AA2B2-710C-451D-A7B6-F5E6FABA6818}"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D951A-2356-47B8-8B1C-6579F1CD06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25AA2B2-710C-451D-A7B6-F5E6FABA6818}"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D951A-2356-47B8-8B1C-6579F1CD06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25AA2B2-710C-451D-A7B6-F5E6FABA6818}"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D951A-2356-47B8-8B1C-6579F1CD067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25AA2B2-710C-451D-A7B6-F5E6FABA6818}" type="datetimeFigureOut">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D951A-2356-47B8-8B1C-6579F1CD067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25AA2B2-710C-451D-A7B6-F5E6FABA6818}" type="datetimeFigureOut">
              <a:rPr lang="en-US" smtClean="0"/>
              <a:t>10/16/17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D951A-2356-47B8-8B1C-6579F1CD067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25AA2B2-710C-451D-A7B6-F5E6FABA6818}" type="datetimeFigureOut">
              <a:rPr lang="en-US" smtClean="0"/>
              <a:t>10/16/17</a:t>
            </a:fld>
            <a:endParaRPr lang="en-US"/>
          </a:p>
        </p:txBody>
      </p:sp>
      <p:sp>
        <p:nvSpPr>
          <p:cNvPr id="8" name="Slide Number Placeholder 7"/>
          <p:cNvSpPr>
            <a:spLocks noGrp="1"/>
          </p:cNvSpPr>
          <p:nvPr>
            <p:ph type="sldNum" sz="quarter" idx="11"/>
          </p:nvPr>
        </p:nvSpPr>
        <p:spPr/>
        <p:txBody>
          <a:bodyPr/>
          <a:lstStyle/>
          <a:p>
            <a:fld id="{D75D951A-2356-47B8-8B1C-6579F1CD06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AA2B2-710C-451D-A7B6-F5E6FABA6818}" type="datetimeFigureOut">
              <a:rPr lang="en-US" smtClean="0"/>
              <a:t>10/16/17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D951A-2356-47B8-8B1C-6579F1CD06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25AA2B2-710C-451D-A7B6-F5E6FABA6818}" type="datetimeFigureOut">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D75D951A-2356-47B8-8B1C-6579F1CD06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725AA2B2-710C-451D-A7B6-F5E6FABA6818}" type="datetimeFigureOut">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D951A-2356-47B8-8B1C-6579F1CD06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725AA2B2-710C-451D-A7B6-F5E6FABA6818}" type="datetimeFigureOut">
              <a:rPr lang="en-US" smtClean="0"/>
              <a:t>10/16/17</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D75D951A-2356-47B8-8B1C-6579F1CD067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wdp"/><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5" Type="http://schemas.openxmlformats.org/officeDocument/2006/relationships/image" Target="../media/image9.png"/><Relationship Id="rId6"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457200" y="381000"/>
            <a:ext cx="8382000" cy="5745163"/>
          </a:xfrm>
        </p:spPr>
        <p:txBody>
          <a:bodyPr>
            <a:normAutofit/>
          </a:bodyPr>
          <a:lstStyle/>
          <a:p>
            <a:pPr marL="36576" indent="0">
              <a:buNone/>
            </a:pPr>
            <a:r>
              <a:rPr lang="en-US" sz="4400" dirty="0" smtClean="0"/>
              <a:t>Case report : Percutaneous Embolization of a Congenital </a:t>
            </a:r>
            <a:r>
              <a:rPr lang="en-US" sz="4400" dirty="0" err="1"/>
              <a:t>A</a:t>
            </a:r>
            <a:r>
              <a:rPr lang="en-US" sz="4400" dirty="0" err="1" smtClean="0"/>
              <a:t>ortocaval</a:t>
            </a:r>
            <a:r>
              <a:rPr lang="en-US" sz="4400" dirty="0" smtClean="0"/>
              <a:t>  </a:t>
            </a:r>
            <a:r>
              <a:rPr lang="en-US" sz="4400" dirty="0"/>
              <a:t>F</a:t>
            </a:r>
            <a:r>
              <a:rPr lang="en-US" sz="4400" dirty="0" smtClean="0"/>
              <a:t>istula with Coils.</a:t>
            </a:r>
          </a:p>
          <a:p>
            <a:pPr marL="36576" indent="0">
              <a:buNone/>
            </a:pPr>
            <a:endParaRPr lang="en-US" sz="4400" dirty="0"/>
          </a:p>
          <a:p>
            <a:pPr marL="36576" indent="0">
              <a:buNone/>
            </a:pPr>
            <a:r>
              <a:rPr lang="en-US" sz="2400" dirty="0" smtClean="0"/>
              <a:t>Dr. </a:t>
            </a:r>
            <a:r>
              <a:rPr lang="en-US" sz="2400" dirty="0" err="1" smtClean="0"/>
              <a:t>Murali</a:t>
            </a:r>
            <a:r>
              <a:rPr lang="en-US" sz="2400" dirty="0" smtClean="0"/>
              <a:t> </a:t>
            </a:r>
            <a:r>
              <a:rPr lang="en-US" sz="2400" dirty="0" err="1" smtClean="0"/>
              <a:t>Surnedi</a:t>
            </a:r>
            <a:r>
              <a:rPr lang="en-US" sz="2400" dirty="0" smtClean="0"/>
              <a:t> (IR fellow)</a:t>
            </a:r>
          </a:p>
          <a:p>
            <a:pPr marL="36576" indent="0">
              <a:buNone/>
            </a:pPr>
            <a:r>
              <a:rPr lang="en-US" sz="2400" dirty="0" smtClean="0"/>
              <a:t>Dr. Ahmad </a:t>
            </a:r>
            <a:r>
              <a:rPr lang="en-US" sz="2400" dirty="0" err="1" smtClean="0"/>
              <a:t>Alomari</a:t>
            </a:r>
            <a:r>
              <a:rPr lang="en-US" sz="2400" dirty="0" smtClean="0"/>
              <a:t> </a:t>
            </a:r>
            <a:r>
              <a:rPr lang="en-US" sz="2400" dirty="0"/>
              <a:t> </a:t>
            </a:r>
            <a:r>
              <a:rPr lang="en-US" sz="2400" dirty="0" smtClean="0"/>
              <a:t>MD  </a:t>
            </a:r>
            <a:r>
              <a:rPr lang="en-US" sz="2400" dirty="0" err="1" smtClean="0"/>
              <a:t>Msc</a:t>
            </a:r>
            <a:r>
              <a:rPr lang="en-US" sz="2400" dirty="0" smtClean="0"/>
              <a:t>  FSIR.</a:t>
            </a:r>
          </a:p>
          <a:p>
            <a:pPr marL="36576" indent="0">
              <a:buNone/>
            </a:pPr>
            <a:r>
              <a:rPr lang="en-US" sz="2400" dirty="0" smtClean="0"/>
              <a:t>Chief of IR</a:t>
            </a:r>
          </a:p>
          <a:p>
            <a:pPr marL="36576" indent="0">
              <a:buNone/>
            </a:pPr>
            <a:r>
              <a:rPr lang="en-US" sz="2400" dirty="0" smtClean="0"/>
              <a:t>Boston Children’s Hospital</a:t>
            </a:r>
          </a:p>
          <a:p>
            <a:pPr marL="36576" indent="0">
              <a:buNone/>
            </a:pPr>
            <a:endParaRPr lang="en-US" sz="4400" dirty="0"/>
          </a:p>
        </p:txBody>
      </p:sp>
    </p:spTree>
    <p:extLst>
      <p:ext uri="{BB962C8B-B14F-4D97-AF65-F5344CB8AC3E}">
        <p14:creationId xmlns:p14="http://schemas.microsoft.com/office/powerpoint/2010/main" val="17012773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871" r="13425" b="4546"/>
          <a:stretch/>
        </p:blipFill>
        <p:spPr bwMode="auto">
          <a:xfrm>
            <a:off x="152400" y="304800"/>
            <a:ext cx="3215170" cy="3507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3311" r="25516" b="10593"/>
          <a:stretch/>
        </p:blipFill>
        <p:spPr bwMode="auto">
          <a:xfrm>
            <a:off x="6324600" y="259257"/>
            <a:ext cx="2491274" cy="3598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312" y="4038600"/>
            <a:ext cx="8651488" cy="2862322"/>
          </a:xfrm>
          <a:prstGeom prst="rect">
            <a:avLst/>
          </a:prstGeom>
        </p:spPr>
        <p:txBody>
          <a:bodyPr wrap="square">
            <a:spAutoFit/>
          </a:bodyPr>
          <a:lstStyle/>
          <a:p>
            <a:pPr marL="285750" indent="-285750">
              <a:buFont typeface="Arial" panose="020B0604020202020204" pitchFamily="34" charset="0"/>
              <a:buChar char="•"/>
            </a:pPr>
            <a:r>
              <a:rPr lang="en-US" dirty="0"/>
              <a:t>The Renegade </a:t>
            </a:r>
            <a:r>
              <a:rPr lang="en-US" dirty="0" smtClean="0"/>
              <a:t>microcatheter/Kumpe </a:t>
            </a:r>
            <a:r>
              <a:rPr lang="en-US" dirty="0"/>
              <a:t>catheter combo was retracted into the lower abdominal aorta.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Angiography: Missing left external iliac artery.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Selective angiography after saline flushing  of common iliac artery: Restoration of flow with  narrowing of access  segment- expected finding.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Discharged next day home.</a:t>
            </a:r>
          </a:p>
          <a:p>
            <a:endParaRPr lang="en-US" dirty="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571" t="13208" r="17983"/>
          <a:stretch/>
        </p:blipFill>
        <p:spPr bwMode="auto">
          <a:xfrm>
            <a:off x="3505200" y="259257"/>
            <a:ext cx="2639379" cy="3598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840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82" r="15264" b="3816"/>
          <a:stretch/>
        </p:blipFill>
        <p:spPr bwMode="auto">
          <a:xfrm>
            <a:off x="4724400" y="685801"/>
            <a:ext cx="3886200" cy="5071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4833" t="4785" r="14234" b="5622"/>
          <a:stretch/>
        </p:blipFill>
        <p:spPr bwMode="auto">
          <a:xfrm>
            <a:off x="251715" y="685801"/>
            <a:ext cx="4015486" cy="5071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92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3169" t="4292" r="7135" b="4350"/>
          <a:stretch/>
        </p:blipFill>
        <p:spPr>
          <a:xfrm rot="5400000">
            <a:off x="5883904" y="168030"/>
            <a:ext cx="2971801" cy="3410954"/>
          </a:xfrm>
        </p:spPr>
      </p:pic>
      <p:pic>
        <p:nvPicPr>
          <p:cNvPr id="1028" name="Picture 4" descr="P:\MM\IMG_918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006" t="26125" r="15288" b="21926"/>
          <a:stretch/>
        </p:blipFill>
        <p:spPr bwMode="auto">
          <a:xfrm rot="5400000">
            <a:off x="5467419" y="4324422"/>
            <a:ext cx="3398519" cy="16686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770" y="1371600"/>
            <a:ext cx="5311140" cy="178510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Intention was to minimize access in a small infant. </a:t>
            </a:r>
          </a:p>
          <a:p>
            <a:pPr marL="285750" indent="-285750">
              <a:buFont typeface="Arial" panose="020B0604020202020204" pitchFamily="34" charset="0"/>
              <a:buChar char="•"/>
            </a:pPr>
            <a:r>
              <a:rPr lang="en-US" sz="1600" dirty="0" smtClean="0"/>
              <a:t>3 Fr </a:t>
            </a:r>
            <a:r>
              <a:rPr lang="en-US" sz="1600" dirty="0"/>
              <a:t>0.025</a:t>
            </a:r>
            <a:r>
              <a:rPr lang="en-US" sz="1600" dirty="0" smtClean="0"/>
              <a:t>” </a:t>
            </a:r>
            <a:r>
              <a:rPr lang="en-US" sz="1600" dirty="0"/>
              <a:t>Bernstein </a:t>
            </a:r>
            <a:r>
              <a:rPr lang="en-US" sz="1600" dirty="0" smtClean="0"/>
              <a:t>catheter.</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The </a:t>
            </a:r>
            <a:r>
              <a:rPr lang="en-US" sz="1600" dirty="0"/>
              <a:t>Interlock-18 </a:t>
            </a:r>
            <a:r>
              <a:rPr lang="en-US" sz="1600" dirty="0" smtClean="0"/>
              <a:t>fibered </a:t>
            </a:r>
            <a:r>
              <a:rPr lang="en-US" sz="1600" dirty="0"/>
              <a:t>IDC </a:t>
            </a:r>
            <a:r>
              <a:rPr lang="en-US" sz="1600" dirty="0" smtClean="0"/>
              <a:t>coils are designed </a:t>
            </a:r>
            <a:r>
              <a:rPr lang="en-US" sz="1600" dirty="0"/>
              <a:t>to be </a:t>
            </a:r>
            <a:r>
              <a:rPr lang="en-US" sz="1600" dirty="0" smtClean="0"/>
              <a:t> delivered</a:t>
            </a:r>
            <a:r>
              <a:rPr lang="en-US" sz="1600" dirty="0"/>
              <a:t>  through </a:t>
            </a:r>
            <a:r>
              <a:rPr lang="en-US" sz="1600" dirty="0" smtClean="0"/>
              <a:t>an </a:t>
            </a:r>
            <a:r>
              <a:rPr lang="en-US" sz="1600" dirty="0"/>
              <a:t>0.021" </a:t>
            </a:r>
            <a:r>
              <a:rPr lang="en-US" sz="1600" dirty="0" smtClean="0"/>
              <a:t>ID</a:t>
            </a:r>
          </a:p>
          <a:p>
            <a:pPr marL="285750" indent="-285750">
              <a:buFont typeface="Arial" panose="020B0604020202020204" pitchFamily="34" charset="0"/>
              <a:buChar char="•"/>
            </a:pPr>
            <a:endParaRPr lang="en-US" sz="1600" dirty="0" smtClean="0"/>
          </a:p>
          <a:p>
            <a:endParaRPr lang="en-US" sz="1400" dirty="0"/>
          </a:p>
        </p:txBody>
      </p:sp>
    </p:spTree>
    <p:extLst>
      <p:ext uri="{BB962C8B-B14F-4D97-AF65-F5344CB8AC3E}">
        <p14:creationId xmlns:p14="http://schemas.microsoft.com/office/powerpoint/2010/main" val="16833662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457200" y="1600200"/>
            <a:ext cx="8305800" cy="4525963"/>
          </a:xfrm>
        </p:spPr>
        <p:txBody>
          <a:bodyPr>
            <a:normAutofit lnSpcReduction="10000"/>
          </a:bodyPr>
          <a:lstStyle/>
          <a:p>
            <a:r>
              <a:rPr lang="en-US" sz="1800" dirty="0" smtClean="0"/>
              <a:t>Avoid using 0.018” IDC coils via larger catheters. </a:t>
            </a:r>
          </a:p>
          <a:p>
            <a:endParaRPr lang="en-US" sz="1800" dirty="0" smtClean="0"/>
          </a:p>
          <a:p>
            <a:pPr marL="36576" indent="0">
              <a:buNone/>
            </a:pPr>
            <a:endParaRPr lang="en-US" sz="1800" dirty="0" smtClean="0"/>
          </a:p>
          <a:p>
            <a:r>
              <a:rPr lang="en-US" sz="1800" dirty="0" smtClean="0"/>
              <a:t>Other options:</a:t>
            </a:r>
          </a:p>
          <a:p>
            <a:pPr lvl="1"/>
            <a:r>
              <a:rPr lang="en-US" sz="1800" dirty="0" err="1" smtClean="0"/>
              <a:t>Amplatzer</a:t>
            </a:r>
            <a:r>
              <a:rPr lang="en-US" sz="1800" dirty="0" smtClean="0"/>
              <a:t> plug  – Two case reports; 73 year old man s/p AAA repair developed </a:t>
            </a:r>
            <a:r>
              <a:rPr lang="en-US" sz="1800" dirty="0" err="1" smtClean="0"/>
              <a:t>Aortocaval</a:t>
            </a:r>
            <a:r>
              <a:rPr lang="en-US" sz="1800" dirty="0" smtClean="0"/>
              <a:t> fistula and  3 year old girl with congenital </a:t>
            </a:r>
            <a:r>
              <a:rPr lang="en-US" sz="1800" dirty="0" err="1" smtClean="0"/>
              <a:t>Aortocaval</a:t>
            </a:r>
            <a:r>
              <a:rPr lang="en-US" sz="1800" dirty="0" smtClean="0"/>
              <a:t> fistula. </a:t>
            </a:r>
          </a:p>
          <a:p>
            <a:pPr lvl="2"/>
            <a:endParaRPr lang="en-US" sz="1600" dirty="0" smtClean="0"/>
          </a:p>
          <a:p>
            <a:pPr lvl="1"/>
            <a:r>
              <a:rPr lang="en-US" sz="1800" dirty="0" smtClean="0"/>
              <a:t>Penumbra coils.</a:t>
            </a:r>
          </a:p>
          <a:p>
            <a:pPr lvl="1"/>
            <a:endParaRPr lang="en-US" sz="1800" dirty="0" smtClean="0"/>
          </a:p>
          <a:p>
            <a:pPr lvl="1"/>
            <a:r>
              <a:rPr lang="en-US" sz="1800" dirty="0" smtClean="0"/>
              <a:t>Transjugular access.</a:t>
            </a:r>
          </a:p>
          <a:p>
            <a:pPr lvl="1"/>
            <a:endParaRPr lang="en-US" sz="1800" dirty="0"/>
          </a:p>
          <a:p>
            <a:pPr lvl="1"/>
            <a:endParaRPr lang="en-US" sz="1800" dirty="0" smtClean="0"/>
          </a:p>
          <a:p>
            <a:pPr marL="448056" lvl="1" indent="0">
              <a:buNone/>
            </a:pPr>
            <a:endParaRPr lang="en-US" sz="900" dirty="0" smtClean="0"/>
          </a:p>
          <a:p>
            <a:pPr marL="448056" lvl="1" indent="0">
              <a:buNone/>
            </a:pPr>
            <a:endParaRPr lang="en-US" sz="900" dirty="0"/>
          </a:p>
          <a:p>
            <a:pPr marL="448056" lvl="1" indent="0">
              <a:buNone/>
            </a:pPr>
            <a:r>
              <a:rPr lang="en-US" sz="900" dirty="0" err="1" smtClean="0"/>
              <a:t>Trancatheter</a:t>
            </a:r>
            <a:r>
              <a:rPr lang="en-US" sz="900" dirty="0" smtClean="0"/>
              <a:t> </a:t>
            </a:r>
            <a:r>
              <a:rPr lang="en-US" sz="900" dirty="0"/>
              <a:t>closure of </a:t>
            </a:r>
            <a:r>
              <a:rPr lang="en-US" sz="900" dirty="0" err="1"/>
              <a:t>Aortocaval</a:t>
            </a:r>
            <a:r>
              <a:rPr lang="en-US" sz="900" dirty="0"/>
              <a:t> Fistula with the </a:t>
            </a:r>
            <a:r>
              <a:rPr lang="en-US" sz="900" dirty="0" err="1"/>
              <a:t>Amplatzer</a:t>
            </a:r>
            <a:r>
              <a:rPr lang="en-US" sz="900" dirty="0"/>
              <a:t> Duct </a:t>
            </a:r>
            <a:r>
              <a:rPr lang="en-US" sz="900" dirty="0" err="1"/>
              <a:t>Occluder</a:t>
            </a:r>
            <a:r>
              <a:rPr lang="en-US" sz="900" dirty="0"/>
              <a:t>. J </a:t>
            </a:r>
            <a:r>
              <a:rPr lang="en-US" sz="900" dirty="0" err="1"/>
              <a:t>Endovasc</a:t>
            </a:r>
            <a:r>
              <a:rPr lang="en-US" sz="900" dirty="0"/>
              <a:t> </a:t>
            </a:r>
            <a:r>
              <a:rPr lang="en-US" sz="900" dirty="0" err="1"/>
              <a:t>Ther</a:t>
            </a:r>
            <a:r>
              <a:rPr lang="en-US" sz="900" dirty="0"/>
              <a:t> 2005;12:134-137</a:t>
            </a:r>
          </a:p>
          <a:p>
            <a:pPr lvl="1"/>
            <a:endParaRPr lang="en-US" sz="1800" dirty="0" smtClean="0"/>
          </a:p>
        </p:txBody>
      </p:sp>
    </p:spTree>
    <p:extLst>
      <p:ext uri="{BB962C8B-B14F-4D97-AF65-F5344CB8AC3E}">
        <p14:creationId xmlns:p14="http://schemas.microsoft.com/office/powerpoint/2010/main" val="3197369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Other options:</a:t>
            </a:r>
          </a:p>
        </p:txBody>
      </p:sp>
      <p:sp>
        <p:nvSpPr>
          <p:cNvPr id="3" name="Content Placeholder 2"/>
          <p:cNvSpPr>
            <a:spLocks noGrp="1"/>
          </p:cNvSpPr>
          <p:nvPr>
            <p:ph idx="1"/>
          </p:nvPr>
        </p:nvSpPr>
        <p:spPr>
          <a:xfrm>
            <a:off x="457200" y="1600200"/>
            <a:ext cx="8305800" cy="4525963"/>
          </a:xfrm>
        </p:spPr>
        <p:txBody>
          <a:bodyPr>
            <a:normAutofit/>
          </a:bodyPr>
          <a:lstStyle/>
          <a:p>
            <a:pPr marL="36576" indent="0">
              <a:buNone/>
            </a:pPr>
            <a:endParaRPr lang="en-US" sz="1800" dirty="0" smtClean="0"/>
          </a:p>
          <a:p>
            <a:r>
              <a:rPr lang="en-US" sz="1800" dirty="0"/>
              <a:t>AMPLATZER Vascular </a:t>
            </a:r>
            <a:r>
              <a:rPr lang="en-US" sz="1800" dirty="0" smtClean="0"/>
              <a:t>Plugs:</a:t>
            </a:r>
          </a:p>
          <a:p>
            <a:pPr lvl="1"/>
            <a:r>
              <a:rPr lang="en-US" sz="1800" dirty="0"/>
              <a:t>AMPLATZER Vascular Plug: 4-16 mm, 4-6 Fr Sheath</a:t>
            </a:r>
          </a:p>
          <a:p>
            <a:pPr lvl="1"/>
            <a:r>
              <a:rPr lang="en-US" sz="1800" dirty="0"/>
              <a:t>AMPLATZER Vascular Plug II: 3-22 mm, 4-7 Fr Sheath</a:t>
            </a:r>
          </a:p>
          <a:p>
            <a:pPr lvl="1"/>
            <a:r>
              <a:rPr lang="en-US" sz="1800" dirty="0"/>
              <a:t>AMPLATZER Vascular Plug III: 4-14 mm, 4-7 Fr Sheath</a:t>
            </a:r>
          </a:p>
          <a:p>
            <a:pPr lvl="1"/>
            <a:r>
              <a:rPr lang="en-US" sz="1800" dirty="0"/>
              <a:t>AMPLATZER Vascular Plug 4: 4-8 mm, 0.038” </a:t>
            </a:r>
            <a:r>
              <a:rPr lang="en-US" sz="1800" dirty="0" err="1"/>
              <a:t>cath</a:t>
            </a:r>
            <a:endParaRPr lang="en-US" sz="1800" dirty="0"/>
          </a:p>
          <a:p>
            <a:pPr lvl="1"/>
            <a:endParaRPr lang="en-US" sz="1800" dirty="0"/>
          </a:p>
          <a:p>
            <a:pPr lvl="1"/>
            <a:r>
              <a:rPr lang="en-US" sz="1800" dirty="0"/>
              <a:t>Penumbra coils.</a:t>
            </a:r>
          </a:p>
          <a:p>
            <a:pPr lvl="1"/>
            <a:endParaRPr lang="en-US" sz="1800" dirty="0"/>
          </a:p>
          <a:p>
            <a:pPr lvl="1"/>
            <a:r>
              <a:rPr lang="en-US" sz="1800" dirty="0"/>
              <a:t>Transjugular access</a:t>
            </a:r>
            <a:r>
              <a:rPr lang="en-US" sz="1800" dirty="0" smtClean="0"/>
              <a:t>.</a:t>
            </a:r>
            <a:endParaRPr lang="en-US" sz="1800" dirty="0"/>
          </a:p>
        </p:txBody>
      </p:sp>
    </p:spTree>
    <p:extLst>
      <p:ext uri="{BB962C8B-B14F-4D97-AF65-F5344CB8AC3E}">
        <p14:creationId xmlns:p14="http://schemas.microsoft.com/office/powerpoint/2010/main" val="3466382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382000" cy="5668963"/>
          </a:xfrm>
        </p:spPr>
        <p:txBody>
          <a:bodyPr>
            <a:normAutofit lnSpcReduction="10000"/>
          </a:bodyPr>
          <a:lstStyle/>
          <a:p>
            <a:pPr marL="36576" indent="0">
              <a:buNone/>
            </a:pPr>
            <a:endParaRPr lang="en-US" sz="2400" dirty="0" smtClean="0"/>
          </a:p>
          <a:p>
            <a:r>
              <a:rPr lang="en-US" sz="2000" dirty="0" err="1" smtClean="0"/>
              <a:t>Aorto-caval</a:t>
            </a:r>
            <a:r>
              <a:rPr lang="en-US" sz="2000" dirty="0" smtClean="0"/>
              <a:t> </a:t>
            </a:r>
            <a:r>
              <a:rPr lang="en-US" sz="2000" dirty="0"/>
              <a:t>fistulas are uncommon but </a:t>
            </a:r>
            <a:r>
              <a:rPr lang="en-US" sz="2000" dirty="0" smtClean="0"/>
              <a:t>are associated with </a:t>
            </a:r>
          </a:p>
          <a:p>
            <a:pPr lvl="1"/>
            <a:r>
              <a:rPr lang="en-US" sz="1600" dirty="0" smtClean="0"/>
              <a:t>AAA rupture</a:t>
            </a:r>
            <a:r>
              <a:rPr lang="en-US" sz="1600" dirty="0"/>
              <a:t>, </a:t>
            </a:r>
            <a:endParaRPr lang="en-US" sz="1600" dirty="0" smtClean="0"/>
          </a:p>
          <a:p>
            <a:pPr lvl="1"/>
            <a:r>
              <a:rPr lang="en-US" sz="1600" dirty="0" err="1"/>
              <a:t>A</a:t>
            </a:r>
            <a:r>
              <a:rPr lang="en-US" sz="1600" dirty="0" err="1" smtClean="0"/>
              <a:t>ortitis</a:t>
            </a:r>
            <a:r>
              <a:rPr lang="en-US" sz="1600" dirty="0"/>
              <a:t>, </a:t>
            </a:r>
            <a:endParaRPr lang="en-US" sz="1600" dirty="0" smtClean="0"/>
          </a:p>
          <a:p>
            <a:pPr lvl="1"/>
            <a:r>
              <a:rPr lang="en-US" sz="1600" dirty="0" err="1" smtClean="0"/>
              <a:t>Marfan</a:t>
            </a:r>
            <a:r>
              <a:rPr lang="en-US" sz="1600" dirty="0" smtClean="0"/>
              <a:t> </a:t>
            </a:r>
            <a:r>
              <a:rPr lang="en-US" sz="1600" dirty="0"/>
              <a:t>syndrome, </a:t>
            </a:r>
            <a:endParaRPr lang="en-US" sz="1600" dirty="0" smtClean="0"/>
          </a:p>
          <a:p>
            <a:pPr lvl="1"/>
            <a:r>
              <a:rPr lang="en-US" sz="1600" dirty="0" smtClean="0"/>
              <a:t>congenital </a:t>
            </a:r>
            <a:r>
              <a:rPr lang="en-US" sz="1600" dirty="0"/>
              <a:t>myxedema or penetrating abdominal trauma</a:t>
            </a:r>
            <a:r>
              <a:rPr lang="en-US" sz="1600" dirty="0" smtClean="0"/>
              <a:t>.</a:t>
            </a:r>
            <a:r>
              <a:rPr lang="en-US" sz="1600" dirty="0"/>
              <a:t> </a:t>
            </a:r>
            <a:endParaRPr lang="en-US" sz="1600" dirty="0" smtClean="0"/>
          </a:p>
          <a:p>
            <a:pPr marL="36576" indent="0">
              <a:buNone/>
            </a:pPr>
            <a:endParaRPr lang="en-US" sz="2000" dirty="0" smtClean="0"/>
          </a:p>
          <a:p>
            <a:r>
              <a:rPr lang="en-US" sz="2000" dirty="0" smtClean="0"/>
              <a:t>Complications:</a:t>
            </a:r>
            <a:endParaRPr lang="en-US" sz="2000" dirty="0"/>
          </a:p>
          <a:p>
            <a:pPr lvl="1"/>
            <a:r>
              <a:rPr lang="en-US" sz="1600" dirty="0" smtClean="0"/>
              <a:t>Left  to </a:t>
            </a:r>
            <a:r>
              <a:rPr lang="en-US" sz="1600" dirty="0"/>
              <a:t>right shunting </a:t>
            </a:r>
            <a:endParaRPr lang="en-US" sz="1600" dirty="0" smtClean="0"/>
          </a:p>
          <a:p>
            <a:pPr lvl="1"/>
            <a:r>
              <a:rPr lang="en-US" sz="1600" dirty="0"/>
              <a:t>C</a:t>
            </a:r>
            <a:r>
              <a:rPr lang="en-US" sz="1600" dirty="0" smtClean="0"/>
              <a:t>ongestive </a:t>
            </a:r>
            <a:r>
              <a:rPr lang="en-US" sz="1600" dirty="0"/>
              <a:t>heart failure</a:t>
            </a:r>
            <a:r>
              <a:rPr lang="en-US" sz="1600" dirty="0" smtClean="0"/>
              <a:t>.</a:t>
            </a:r>
          </a:p>
          <a:p>
            <a:pPr lvl="1"/>
            <a:r>
              <a:rPr lang="en-US" sz="1600" dirty="0" smtClean="0"/>
              <a:t>Pulmonary Hypertension.  </a:t>
            </a:r>
          </a:p>
          <a:p>
            <a:pPr lvl="1"/>
            <a:r>
              <a:rPr lang="en-US" sz="1600" dirty="0" smtClean="0"/>
              <a:t>Erosion </a:t>
            </a:r>
            <a:r>
              <a:rPr lang="en-US" sz="1600" dirty="0"/>
              <a:t>or rupture of aorta into the vena cava causes sudden onset of abdominal pain, shortness of breath and high output cardiac failure</a:t>
            </a:r>
            <a:r>
              <a:rPr lang="en-US" sz="1600" dirty="0" smtClean="0"/>
              <a:t>.</a:t>
            </a:r>
          </a:p>
          <a:p>
            <a:pPr marL="36576" indent="0">
              <a:buNone/>
            </a:pPr>
            <a:endParaRPr lang="en-US" sz="2400" dirty="0" smtClean="0"/>
          </a:p>
          <a:p>
            <a:pPr marL="36576" indent="0">
              <a:buNone/>
            </a:pPr>
            <a:endParaRPr lang="en-US" sz="2400" dirty="0"/>
          </a:p>
          <a:p>
            <a:pPr marL="36576" indent="0">
              <a:buNone/>
            </a:pPr>
            <a:endParaRPr lang="en-US" sz="2400" dirty="0" smtClean="0"/>
          </a:p>
          <a:p>
            <a:pPr marL="265176" indent="-228600">
              <a:buAutoNum type="arabicPeriod"/>
            </a:pPr>
            <a:r>
              <a:rPr lang="en-US" sz="900" dirty="0" smtClean="0"/>
              <a:t>Unusual fistulas and connections in the cardiovascular system: A pictorial review. World J </a:t>
            </a:r>
            <a:r>
              <a:rPr lang="en-US" sz="900" dirty="0" err="1" smtClean="0"/>
              <a:t>Radiol</a:t>
            </a:r>
            <a:r>
              <a:rPr lang="en-US" sz="900" dirty="0" smtClean="0"/>
              <a:t>: 2014May28;6[5]:169-176.</a:t>
            </a:r>
          </a:p>
          <a:p>
            <a:pPr marL="265176" indent="-228600">
              <a:buAutoNum type="arabicPeriod"/>
            </a:pPr>
            <a:r>
              <a:rPr lang="en-US" sz="900" dirty="0" err="1" smtClean="0"/>
              <a:t>Aortocaval</a:t>
            </a:r>
            <a:r>
              <a:rPr lang="en-US" sz="900" dirty="0" smtClean="0"/>
              <a:t> Fistula. 2006 by the American College of Surgeons. Elsevier Inc.</a:t>
            </a:r>
          </a:p>
          <a:p>
            <a:pPr marL="265176" indent="-228600">
              <a:buAutoNum type="arabicPeriod"/>
            </a:pPr>
            <a:r>
              <a:rPr lang="en-US" sz="900" dirty="0" smtClean="0"/>
              <a:t>Percutaneous embolization of a congenital </a:t>
            </a:r>
            <a:r>
              <a:rPr lang="en-US" sz="900" dirty="0" err="1" smtClean="0"/>
              <a:t>Aortocaval</a:t>
            </a:r>
            <a:r>
              <a:rPr lang="en-US" sz="900" dirty="0" smtClean="0"/>
              <a:t> fistula - clinical case. Rev Port </a:t>
            </a:r>
            <a:r>
              <a:rPr lang="en-US" sz="900" dirty="0" err="1" smtClean="0"/>
              <a:t>Cardiol</a:t>
            </a:r>
            <a:r>
              <a:rPr lang="en-US" sz="900" dirty="0" smtClean="0"/>
              <a:t> 2003;22[9]:1101-1106.</a:t>
            </a:r>
          </a:p>
          <a:p>
            <a:pPr marL="265176" indent="-228600">
              <a:buAutoNum type="arabicPeriod"/>
            </a:pPr>
            <a:r>
              <a:rPr lang="en-US" sz="900" dirty="0" err="1" smtClean="0"/>
              <a:t>Trancatheter</a:t>
            </a:r>
            <a:r>
              <a:rPr lang="en-US" sz="900" dirty="0" smtClean="0"/>
              <a:t> closure of </a:t>
            </a:r>
            <a:r>
              <a:rPr lang="en-US" sz="900" dirty="0" err="1" smtClean="0"/>
              <a:t>Aortocaval</a:t>
            </a:r>
            <a:r>
              <a:rPr lang="en-US" sz="900" dirty="0" smtClean="0"/>
              <a:t> Fistula with the </a:t>
            </a:r>
            <a:r>
              <a:rPr lang="en-US" sz="900" dirty="0" err="1" smtClean="0"/>
              <a:t>Amplatzer</a:t>
            </a:r>
            <a:r>
              <a:rPr lang="en-US" sz="900" dirty="0" smtClean="0"/>
              <a:t> Duct </a:t>
            </a:r>
            <a:r>
              <a:rPr lang="en-US" sz="900" dirty="0" err="1" smtClean="0"/>
              <a:t>Occluder</a:t>
            </a:r>
            <a:r>
              <a:rPr lang="en-US" sz="900" dirty="0" smtClean="0"/>
              <a:t>. J </a:t>
            </a:r>
            <a:r>
              <a:rPr lang="en-US" sz="900" dirty="0" err="1" smtClean="0"/>
              <a:t>Endovasc</a:t>
            </a:r>
            <a:r>
              <a:rPr lang="en-US" sz="900" dirty="0" smtClean="0"/>
              <a:t> </a:t>
            </a:r>
            <a:r>
              <a:rPr lang="en-US" sz="900" dirty="0" err="1" smtClean="0"/>
              <a:t>Ther</a:t>
            </a:r>
            <a:r>
              <a:rPr lang="en-US" sz="900" dirty="0" smtClean="0"/>
              <a:t> 2005;12:134-137.</a:t>
            </a:r>
          </a:p>
          <a:p>
            <a:pPr marL="265176" indent="-228600">
              <a:buAutoNum type="arabicPeriod"/>
            </a:pPr>
            <a:endParaRPr lang="en-US" sz="900" dirty="0"/>
          </a:p>
        </p:txBody>
      </p:sp>
    </p:spTree>
    <p:extLst>
      <p:ext uri="{BB962C8B-B14F-4D97-AF65-F5344CB8AC3E}">
        <p14:creationId xmlns:p14="http://schemas.microsoft.com/office/powerpoint/2010/main" val="33728330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676400"/>
            <a:ext cx="7924800" cy="3785652"/>
          </a:xfrm>
          <a:prstGeom prst="rect">
            <a:avLst/>
          </a:prstGeom>
        </p:spPr>
        <p:txBody>
          <a:bodyPr wrap="square">
            <a:spAutoFit/>
          </a:bodyPr>
          <a:lstStyle/>
          <a:p>
            <a:pPr marL="285750" indent="-285750">
              <a:buFont typeface="Arial" panose="020B0604020202020204" pitchFamily="34" charset="0"/>
              <a:buChar char="•"/>
            </a:pPr>
            <a:r>
              <a:rPr lang="en-US" sz="2400" dirty="0" smtClean="0"/>
              <a:t>7</a:t>
            </a:r>
            <a:r>
              <a:rPr lang="en-US" sz="2400" dirty="0"/>
              <a:t>-month-old </a:t>
            </a:r>
            <a:r>
              <a:rPr lang="en-US" sz="2400" dirty="0" smtClean="0"/>
              <a:t>boy with bruit </a:t>
            </a:r>
            <a:r>
              <a:rPr lang="en-US" sz="2400" dirty="0"/>
              <a:t>over the right upper </a:t>
            </a:r>
            <a:r>
              <a:rPr lang="en-US" sz="2400" dirty="0" smtClean="0"/>
              <a:t>abdomen.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Limited echo: normal</a:t>
            </a:r>
            <a:r>
              <a:rPr lang="en-US" sz="2400" dirty="0"/>
              <a:t>. </a:t>
            </a: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MRI: Large communication </a:t>
            </a:r>
            <a:r>
              <a:rPr lang="en-US" sz="2400" dirty="0"/>
              <a:t>from </a:t>
            </a:r>
            <a:r>
              <a:rPr lang="en-US" sz="2400" dirty="0" smtClean="0"/>
              <a:t>upper </a:t>
            </a:r>
            <a:r>
              <a:rPr lang="en-US" sz="2400" dirty="0"/>
              <a:t>aorta/celiac axis to the </a:t>
            </a:r>
            <a:r>
              <a:rPr lang="en-US" sz="2400" dirty="0" smtClean="0"/>
              <a:t>upper </a:t>
            </a:r>
            <a:r>
              <a:rPr lang="en-US" sz="2400" dirty="0"/>
              <a:t>IVC. </a:t>
            </a: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Referred </a:t>
            </a:r>
            <a:r>
              <a:rPr lang="en-US" sz="2400" dirty="0"/>
              <a:t>to </a:t>
            </a:r>
            <a:r>
              <a:rPr lang="en-US" sz="2400" dirty="0" smtClean="0"/>
              <a:t>Vascular Anomalies Center at BCH. </a:t>
            </a:r>
          </a:p>
          <a:p>
            <a:pPr marL="742950" lvl="1" indent="-285750">
              <a:buFont typeface="Arial" panose="020B0604020202020204" pitchFamily="34" charset="0"/>
              <a:buChar char="•"/>
            </a:pPr>
            <a:r>
              <a:rPr lang="en-US" sz="2400" dirty="0" smtClean="0"/>
              <a:t>Closure recommended. </a:t>
            </a:r>
            <a:endParaRPr lang="en-US" sz="2400" dirty="0"/>
          </a:p>
        </p:txBody>
      </p:sp>
    </p:spTree>
    <p:extLst>
      <p:ext uri="{BB962C8B-B14F-4D97-AF65-F5344CB8AC3E}">
        <p14:creationId xmlns:p14="http://schemas.microsoft.com/office/powerpoint/2010/main" val="9131793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324600"/>
          </a:xfrm>
        </p:spPr>
        <p:txBody>
          <a:bodyPr>
            <a:normAutofit/>
          </a:bodyPr>
          <a:lstStyle/>
          <a:p>
            <a:endParaRPr lang="en-US" dirty="0"/>
          </a:p>
          <a:p>
            <a:pPr marL="36576" indent="0">
              <a:buNone/>
            </a:pPr>
            <a:endParaRPr lang="en-US" dirty="0" smtClean="0"/>
          </a:p>
          <a:p>
            <a:pPr marL="36576" indent="0">
              <a:buNone/>
            </a:pPr>
            <a:endParaRPr lang="en-US" dirty="0"/>
          </a:p>
        </p:txBody>
      </p:sp>
      <p:pic>
        <p:nvPicPr>
          <p:cNvPr id="1027" name="Picture 3" descr="P:\Cases\Arteriovenous fistula\24937390_COR TWIST POST_SUB_MIP_COR_5.jpg"/>
          <p:cNvPicPr>
            <a:picLocks noChangeAspect="1" noChangeArrowheads="1"/>
          </p:cNvPicPr>
          <p:nvPr/>
        </p:nvPicPr>
        <p:blipFill rotWithShape="1">
          <a:blip r:embed="rId3">
            <a:extLst>
              <a:ext uri="{28A0092B-C50C-407E-A947-70E740481C1C}">
                <a14:useLocalDpi xmlns:a14="http://schemas.microsoft.com/office/drawing/2010/main" val="0"/>
              </a:ext>
            </a:extLst>
          </a:blip>
          <a:srcRect l="16021" r="7477"/>
          <a:stretch/>
        </p:blipFill>
        <p:spPr bwMode="auto">
          <a:xfrm>
            <a:off x="228600" y="228600"/>
            <a:ext cx="40386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9600" y="1066800"/>
            <a:ext cx="4572000" cy="4524315"/>
          </a:xfrm>
          <a:prstGeom prst="rect">
            <a:avLst/>
          </a:prstGeom>
        </p:spPr>
        <p:txBody>
          <a:bodyPr>
            <a:spAutoFit/>
          </a:bodyPr>
          <a:lstStyle/>
          <a:p>
            <a:r>
              <a:rPr lang="en-US" dirty="0"/>
              <a:t>Enlarged artery arising from the anterior aspect of the upper abdominal aorta at the level of the celiac artery and runs between </a:t>
            </a:r>
            <a:r>
              <a:rPr lang="en-US" dirty="0" smtClean="0"/>
              <a:t>upper IVC</a:t>
            </a:r>
            <a:r>
              <a:rPr lang="en-US" dirty="0"/>
              <a:t>. </a:t>
            </a:r>
            <a:endParaRPr lang="en-US" dirty="0" smtClean="0"/>
          </a:p>
          <a:p>
            <a:endParaRPr lang="en-US" dirty="0" smtClean="0"/>
          </a:p>
          <a:p>
            <a:r>
              <a:rPr lang="en-US" dirty="0" smtClean="0"/>
              <a:t>Tapering of aorta distal to vessel. </a:t>
            </a:r>
          </a:p>
          <a:p>
            <a:endParaRPr lang="en-US" dirty="0"/>
          </a:p>
          <a:p>
            <a:r>
              <a:rPr lang="en-US" dirty="0" smtClean="0"/>
              <a:t>This </a:t>
            </a:r>
            <a:r>
              <a:rPr lang="en-US" dirty="0"/>
              <a:t>artery runs posterior to the upper IVC and connects directly to the </a:t>
            </a:r>
            <a:r>
              <a:rPr lang="en-US" dirty="0" smtClean="0"/>
              <a:t>IVC.</a:t>
            </a:r>
            <a:r>
              <a:rPr lang="en-US" dirty="0"/>
              <a:t> </a:t>
            </a:r>
            <a:endParaRPr lang="en-US" dirty="0" smtClean="0"/>
          </a:p>
          <a:p>
            <a:endParaRPr lang="en-US" dirty="0"/>
          </a:p>
          <a:p>
            <a:r>
              <a:rPr lang="en-US" dirty="0" smtClean="0"/>
              <a:t>The </a:t>
            </a:r>
            <a:r>
              <a:rPr lang="en-US" dirty="0"/>
              <a:t>course of the artery could be that of a markedly dilated right inferior phrenic artery. </a:t>
            </a:r>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22864608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9739" t="19696" r="20671" b="19696"/>
          <a:stretch/>
        </p:blipFill>
        <p:spPr>
          <a:xfrm>
            <a:off x="3124200" y="299054"/>
            <a:ext cx="2895600" cy="3810000"/>
          </a:xfrm>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833" t="4785" r="14234" b="5622"/>
          <a:stretch/>
        </p:blipFill>
        <p:spPr bwMode="auto">
          <a:xfrm>
            <a:off x="125834" y="295103"/>
            <a:ext cx="3024140" cy="381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4588" t="11292" r="30753" b="11434"/>
          <a:stretch/>
        </p:blipFill>
        <p:spPr bwMode="auto">
          <a:xfrm>
            <a:off x="6000750" y="279303"/>
            <a:ext cx="2895600" cy="3835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62000" y="4590661"/>
            <a:ext cx="7318310" cy="1477328"/>
          </a:xfrm>
          <a:prstGeom prst="rect">
            <a:avLst/>
          </a:prstGeom>
        </p:spPr>
        <p:txBody>
          <a:bodyPr wrap="square">
            <a:spAutoFit/>
          </a:bodyPr>
          <a:lstStyle/>
          <a:p>
            <a:pPr marL="285750" indent="-285750">
              <a:buFont typeface="Arial" panose="020B0604020202020204" pitchFamily="34" charset="0"/>
              <a:buChar char="•"/>
            </a:pPr>
            <a:r>
              <a:rPr lang="en-US" dirty="0" smtClean="0"/>
              <a:t>Right </a:t>
            </a:r>
            <a:r>
              <a:rPr lang="en-US" dirty="0"/>
              <a:t>groin access with 3 Fr Bernstein without sheath.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5 </a:t>
            </a:r>
            <a:r>
              <a:rPr lang="en-US" dirty="0"/>
              <a:t>mm </a:t>
            </a:r>
            <a:r>
              <a:rPr lang="en-US" dirty="0" smtClean="0"/>
              <a:t>vessel from upper aorta to upper IVC.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Tapering of aorta: 8 </a:t>
            </a:r>
            <a:r>
              <a:rPr lang="en-US" dirty="0"/>
              <a:t>mm proximal to the fistula and 4-5 mm distal. </a:t>
            </a:r>
            <a:endParaRPr lang="en-US" dirty="0" smtClean="0"/>
          </a:p>
        </p:txBody>
      </p:sp>
    </p:spTree>
    <p:extLst>
      <p:ext uri="{BB962C8B-B14F-4D97-AF65-F5344CB8AC3E}">
        <p14:creationId xmlns:p14="http://schemas.microsoft.com/office/powerpoint/2010/main" val="20677365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4038600"/>
            <a:ext cx="8686800" cy="2667000"/>
          </a:xfrm>
        </p:spPr>
        <p:txBody>
          <a:bodyPr>
            <a:normAutofit/>
          </a:bodyPr>
          <a:lstStyle/>
          <a:p>
            <a:pPr marL="285750" indent="-285750">
              <a:buFont typeface="Arial" panose="020B0604020202020204" pitchFamily="34" charset="0"/>
              <a:buChar char="•"/>
            </a:pPr>
            <a:r>
              <a:rPr lang="en-US" sz="1800" b="0" dirty="0" smtClean="0">
                <a:solidFill>
                  <a:srgbClr val="FFFFFF"/>
                </a:solidFill>
              </a:rPr>
              <a:t>Unsuccessful attempt  to deploy 12 </a:t>
            </a:r>
            <a:r>
              <a:rPr lang="en-US" sz="1800" b="0" dirty="0">
                <a:solidFill>
                  <a:srgbClr val="FFFFFF"/>
                </a:solidFill>
              </a:rPr>
              <a:t>mm x 20 </a:t>
            </a:r>
            <a:r>
              <a:rPr lang="en-US" sz="1800" b="0" dirty="0" smtClean="0">
                <a:solidFill>
                  <a:srgbClr val="FFFFFF"/>
                </a:solidFill>
              </a:rPr>
              <a:t>cm 0.018</a:t>
            </a:r>
            <a:r>
              <a:rPr lang="en-US" sz="1800" b="0" dirty="0">
                <a:solidFill>
                  <a:srgbClr val="FFFFFF"/>
                </a:solidFill>
              </a:rPr>
              <a:t>” </a:t>
            </a:r>
            <a:r>
              <a:rPr lang="en-US" sz="1800" b="0" dirty="0" smtClean="0">
                <a:solidFill>
                  <a:srgbClr val="FFFFFF"/>
                </a:solidFill>
              </a:rPr>
              <a:t>Interlock coil. </a:t>
            </a:r>
          </a:p>
          <a:p>
            <a:pPr marL="285750" indent="-285750">
              <a:buFont typeface="Arial" panose="020B0604020202020204" pitchFamily="34" charset="0"/>
              <a:buChar char="•"/>
            </a:pPr>
            <a:r>
              <a:rPr lang="en-US" sz="1800" b="0" dirty="0" smtClean="0">
                <a:solidFill>
                  <a:srgbClr val="FFFFFF"/>
                </a:solidFill>
              </a:rPr>
              <a:t>Femoral access upsized </a:t>
            </a:r>
            <a:r>
              <a:rPr lang="en-US" sz="1800" b="0" dirty="0">
                <a:solidFill>
                  <a:srgbClr val="FFFFFF"/>
                </a:solidFill>
              </a:rPr>
              <a:t>to </a:t>
            </a:r>
            <a:r>
              <a:rPr lang="en-US" sz="1800" b="0" dirty="0" smtClean="0">
                <a:solidFill>
                  <a:srgbClr val="FFFFFF"/>
                </a:solidFill>
              </a:rPr>
              <a:t>short 4 Fr Kumpe with STC renegade microcatheter</a:t>
            </a:r>
            <a:r>
              <a:rPr lang="en-US" sz="1800" b="0" dirty="0">
                <a:solidFill>
                  <a:srgbClr val="FFFFFF"/>
                </a:solidFill>
              </a:rPr>
              <a:t> </a:t>
            </a:r>
            <a:r>
              <a:rPr lang="en-US" sz="1800" b="0" dirty="0" smtClean="0">
                <a:solidFill>
                  <a:srgbClr val="FFFFFF"/>
                </a:solidFill>
              </a:rPr>
              <a:t>was also unsuccessful; due </a:t>
            </a:r>
            <a:r>
              <a:rPr lang="en-US" sz="1800" b="0" dirty="0">
                <a:solidFill>
                  <a:srgbClr val="FFFFFF"/>
                </a:solidFill>
              </a:rPr>
              <a:t>to brisk flow within the fistula</a:t>
            </a:r>
            <a:r>
              <a:rPr lang="en-US" sz="1800" b="0" dirty="0" smtClean="0">
                <a:solidFill>
                  <a:srgbClr val="FFFFFF"/>
                </a:solidFill>
              </a:rPr>
              <a:t>.</a:t>
            </a:r>
            <a:r>
              <a:rPr lang="en-US" sz="1800" b="0" dirty="0">
                <a:solidFill>
                  <a:srgbClr val="FFFFFF"/>
                </a:solidFill>
              </a:rPr>
              <a:t> </a:t>
            </a:r>
            <a:endParaRPr lang="en-US" sz="1800" b="0" dirty="0" smtClean="0">
              <a:solidFill>
                <a:srgbClr val="FFFFFF"/>
              </a:solidFill>
            </a:endParaRPr>
          </a:p>
          <a:p>
            <a:pPr marL="285750" indent="-285750">
              <a:buFont typeface="Arial" panose="020B0604020202020204" pitchFamily="34" charset="0"/>
              <a:buChar char="•"/>
            </a:pPr>
            <a:endParaRPr lang="en-US" sz="1800" b="0" dirty="0" smtClean="0">
              <a:solidFill>
                <a:srgbClr val="FFFFFF"/>
              </a:solidFill>
            </a:endParaRPr>
          </a:p>
          <a:p>
            <a:pPr marL="285750" indent="-285750">
              <a:buFont typeface="Arial" panose="020B0604020202020204" pitchFamily="34" charset="0"/>
              <a:buChar char="•"/>
            </a:pPr>
            <a:r>
              <a:rPr lang="en-US" sz="1800" b="0" dirty="0" smtClean="0">
                <a:solidFill>
                  <a:srgbClr val="FFFFFF"/>
                </a:solidFill>
              </a:rPr>
              <a:t>Left femoral </a:t>
            </a:r>
            <a:r>
              <a:rPr lang="en-US" sz="1800" b="0" dirty="0">
                <a:solidFill>
                  <a:srgbClr val="FFFFFF"/>
                </a:solidFill>
              </a:rPr>
              <a:t>access with 3 Fr Bernstein (without sheath) </a:t>
            </a:r>
            <a:r>
              <a:rPr lang="en-US" sz="1800" b="0" dirty="0" smtClean="0">
                <a:solidFill>
                  <a:srgbClr val="FFFFFF"/>
                </a:solidFill>
              </a:rPr>
              <a:t>: 8 </a:t>
            </a:r>
            <a:r>
              <a:rPr lang="en-US" sz="1800" b="0" dirty="0">
                <a:solidFill>
                  <a:srgbClr val="FFFFFF"/>
                </a:solidFill>
              </a:rPr>
              <a:t>mm x 20 cm interlock coil was partially deployed in the superior aspect of the </a:t>
            </a:r>
            <a:r>
              <a:rPr lang="en-US" sz="1800" b="0" dirty="0" smtClean="0">
                <a:solidFill>
                  <a:srgbClr val="FFFFFF"/>
                </a:solidFill>
              </a:rPr>
              <a:t>artery</a:t>
            </a:r>
          </a:p>
          <a:p>
            <a:pPr marL="285750" indent="-285750">
              <a:buFont typeface="Arial" panose="020B0604020202020204" pitchFamily="34" charset="0"/>
              <a:buChar char="•"/>
            </a:pPr>
            <a:r>
              <a:rPr lang="en-US" sz="1800" b="0" dirty="0" smtClean="0">
                <a:solidFill>
                  <a:srgbClr val="FFFFFF"/>
                </a:solidFill>
              </a:rPr>
              <a:t>2</a:t>
            </a:r>
          </a:p>
          <a:p>
            <a:pPr marL="285750" indent="-285750">
              <a:buFont typeface="Arial" panose="020B0604020202020204" pitchFamily="34" charset="0"/>
              <a:buChar char="•"/>
            </a:pPr>
            <a:r>
              <a:rPr lang="en-US" sz="1800" b="0" dirty="0" smtClean="0">
                <a:solidFill>
                  <a:srgbClr val="FFFFFF"/>
                </a:solidFill>
              </a:rPr>
              <a:t>12 </a:t>
            </a:r>
            <a:r>
              <a:rPr lang="en-US" sz="1800" b="0" dirty="0">
                <a:solidFill>
                  <a:srgbClr val="FFFFFF"/>
                </a:solidFill>
              </a:rPr>
              <a:t>mm x 20 cm coil was successfully </a:t>
            </a:r>
            <a:r>
              <a:rPr lang="en-US" sz="1800" b="0" dirty="0" smtClean="0">
                <a:solidFill>
                  <a:srgbClr val="FFFFFF"/>
                </a:solidFill>
              </a:rPr>
              <a:t>deployed via right access. </a:t>
            </a:r>
            <a:endParaRPr lang="en-US" sz="1800" b="0" dirty="0">
              <a:solidFill>
                <a:srgbClr val="FFFFFF"/>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a:p>
            <a:endParaRPr lang="en-US" dirty="0"/>
          </a:p>
        </p:txBody>
      </p:sp>
      <p:pic>
        <p:nvPicPr>
          <p:cNvPr id="7" name="Picture 2"/>
          <p:cNvPicPr>
            <a:picLocks noGrp="1" noChangeAspect="1" noChangeArrowheads="1"/>
          </p:cNvPicPr>
          <p:nvPr>
            <p:ph sz="quarter" idx="2"/>
          </p:nvPr>
        </p:nvPicPr>
        <p:blipFill rotWithShape="1">
          <a:blip r:embed="rId3" cstate="print">
            <a:extLst>
              <a:ext uri="{28A0092B-C50C-407E-A947-70E740481C1C}">
                <a14:useLocalDpi xmlns:a14="http://schemas.microsoft.com/office/drawing/2010/main" val="0"/>
              </a:ext>
            </a:extLst>
          </a:blip>
          <a:srcRect t="1218" b="1218"/>
          <a:stretch/>
        </p:blipFill>
        <p:spPr bwMode="auto">
          <a:xfrm>
            <a:off x="181186" y="228600"/>
            <a:ext cx="2943014" cy="371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20883" t="16684" r="19936" b="18074"/>
          <a:stretch/>
        </p:blipFill>
        <p:spPr bwMode="auto">
          <a:xfrm>
            <a:off x="3124199" y="238348"/>
            <a:ext cx="2848109" cy="370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42" t="6172" r="19336" b="7408"/>
          <a:stretch/>
        </p:blipFill>
        <p:spPr bwMode="auto">
          <a:xfrm>
            <a:off x="6096000" y="228601"/>
            <a:ext cx="2489576"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6908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009" t="5006" r="26257" b="13307"/>
          <a:stretch/>
        </p:blipFill>
        <p:spPr bwMode="auto">
          <a:xfrm>
            <a:off x="76200" y="0"/>
            <a:ext cx="2590800" cy="385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7146" t="5256" r="19467" b="5256"/>
          <a:stretch/>
        </p:blipFill>
        <p:spPr bwMode="auto">
          <a:xfrm>
            <a:off x="2729199" y="3542"/>
            <a:ext cx="2696241" cy="380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125" t="9071" r="23907" b="17517"/>
          <a:stretch/>
        </p:blipFill>
        <p:spPr bwMode="auto">
          <a:xfrm>
            <a:off x="5486399" y="7492"/>
            <a:ext cx="2588207" cy="380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 y="4038600"/>
            <a:ext cx="8839200" cy="1828800"/>
          </a:xfrm>
        </p:spPr>
        <p:txBody>
          <a:bodyPr>
            <a:normAutofit/>
          </a:bodyPr>
          <a:lstStyle/>
          <a:p>
            <a:pPr marL="36576" indent="0">
              <a:buNone/>
            </a:pPr>
            <a:endParaRPr lang="en-US" sz="1900" dirty="0" smtClean="0"/>
          </a:p>
          <a:p>
            <a:pPr marL="36576" indent="0">
              <a:buNone/>
            </a:pPr>
            <a:r>
              <a:rPr lang="en-US" sz="2000" dirty="0"/>
              <a:t>Attempt to fully deploy the partially deployed coil </a:t>
            </a:r>
            <a:r>
              <a:rPr lang="en-US" sz="2000" dirty="0" smtClean="0"/>
              <a:t>via left access was </a:t>
            </a:r>
            <a:r>
              <a:rPr lang="en-US" sz="2000" dirty="0"/>
              <a:t>unsuccessful due to disconnection between the coil and the pusher </a:t>
            </a:r>
            <a:r>
              <a:rPr lang="en-US" sz="2000" dirty="0" smtClean="0"/>
              <a:t>mandrill </a:t>
            </a:r>
            <a:r>
              <a:rPr lang="en-US" sz="2000" dirty="0"/>
              <a:t>(failure of locking mechanism).</a:t>
            </a:r>
          </a:p>
          <a:p>
            <a:pPr marL="36576" indent="0">
              <a:buNone/>
            </a:pPr>
            <a:endParaRPr lang="en-US" sz="1900" dirty="0"/>
          </a:p>
          <a:p>
            <a:pPr marL="36576" indent="0">
              <a:buNone/>
            </a:pPr>
            <a:endParaRPr lang="en-US" dirty="0"/>
          </a:p>
        </p:txBody>
      </p:sp>
    </p:spTree>
    <p:extLst>
      <p:ext uri="{BB962C8B-B14F-4D97-AF65-F5344CB8AC3E}">
        <p14:creationId xmlns:p14="http://schemas.microsoft.com/office/powerpoint/2010/main" val="29501530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20673" t="5115" r="21127" b="7599"/>
          <a:stretch/>
        </p:blipFill>
        <p:spPr bwMode="auto">
          <a:xfrm>
            <a:off x="2187" y="0"/>
            <a:ext cx="331399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9490" t="1363" r="27807"/>
          <a:stretch/>
        </p:blipFill>
        <p:spPr bwMode="auto">
          <a:xfrm>
            <a:off x="3352800" y="-1370"/>
            <a:ext cx="2667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2636" t="1363" r="28864"/>
          <a:stretch/>
        </p:blipFill>
        <p:spPr bwMode="auto">
          <a:xfrm>
            <a:off x="5943600" y="0"/>
            <a:ext cx="3124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312" y="5029200"/>
            <a:ext cx="9032488" cy="1477328"/>
          </a:xfrm>
          <a:prstGeom prst="rect">
            <a:avLst/>
          </a:prstGeom>
        </p:spPr>
        <p:txBody>
          <a:bodyPr wrap="square">
            <a:spAutoFit/>
          </a:bodyPr>
          <a:lstStyle/>
          <a:p>
            <a:r>
              <a:rPr lang="en-US" dirty="0"/>
              <a:t>3 French Bernstein catheter was cut at its exit in the groin but we were unable to retrieve the coil which started to unravel into a thinner wire. </a:t>
            </a:r>
            <a:endParaRPr lang="en-US" dirty="0" smtClean="0"/>
          </a:p>
          <a:p>
            <a:endParaRPr lang="en-US" dirty="0"/>
          </a:p>
          <a:p>
            <a:r>
              <a:rPr lang="en-US" dirty="0" smtClean="0"/>
              <a:t>The </a:t>
            </a:r>
            <a:r>
              <a:rPr lang="en-US" dirty="0"/>
              <a:t>catheter was removed and exchanged for a 20-gauge </a:t>
            </a:r>
            <a:r>
              <a:rPr lang="en-US" dirty="0" err="1"/>
              <a:t>Angiocath</a:t>
            </a:r>
            <a:r>
              <a:rPr lang="en-US" dirty="0"/>
              <a:t> catheter to reduce the access profile. </a:t>
            </a:r>
          </a:p>
        </p:txBody>
      </p:sp>
    </p:spTree>
    <p:extLst>
      <p:ext uri="{BB962C8B-B14F-4D97-AF65-F5344CB8AC3E}">
        <p14:creationId xmlns:p14="http://schemas.microsoft.com/office/powerpoint/2010/main" val="41664414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50" t="1266" r="19792" b="1496"/>
          <a:stretch/>
        </p:blipFill>
        <p:spPr bwMode="auto">
          <a:xfrm>
            <a:off x="104192" y="228600"/>
            <a:ext cx="2743200" cy="3722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13" t="1597" r="16953" b="2580"/>
          <a:stretch/>
        </p:blipFill>
        <p:spPr bwMode="auto">
          <a:xfrm>
            <a:off x="3019480" y="231710"/>
            <a:ext cx="2238320" cy="3719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37257" t="3520" r="9287" b="1891"/>
          <a:stretch/>
        </p:blipFill>
        <p:spPr bwMode="auto">
          <a:xfrm>
            <a:off x="5410200" y="202163"/>
            <a:ext cx="2820480" cy="374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 y="4419600"/>
            <a:ext cx="8991600" cy="1477328"/>
          </a:xfrm>
          <a:prstGeom prst="rect">
            <a:avLst/>
          </a:prstGeom>
        </p:spPr>
        <p:txBody>
          <a:bodyPr wrap="square">
            <a:spAutoFit/>
          </a:bodyPr>
          <a:lstStyle/>
          <a:p>
            <a:r>
              <a:rPr lang="en-US" dirty="0" smtClean="0"/>
              <a:t>IV </a:t>
            </a:r>
            <a:r>
              <a:rPr lang="en-US" dirty="0"/>
              <a:t>heparin (50 </a:t>
            </a:r>
            <a:r>
              <a:rPr lang="en-US" dirty="0" smtClean="0"/>
              <a:t>u/kg).</a:t>
            </a:r>
          </a:p>
          <a:p>
            <a:endParaRPr lang="en-US" dirty="0"/>
          </a:p>
          <a:p>
            <a:r>
              <a:rPr lang="en-US" dirty="0" smtClean="0"/>
              <a:t>Eventually </a:t>
            </a:r>
            <a:r>
              <a:rPr lang="en-US" dirty="0"/>
              <a:t>with very gentle and slow retraction of the elongated coil, </a:t>
            </a:r>
            <a:r>
              <a:rPr lang="en-US" dirty="0" smtClean="0"/>
              <a:t>the partially deployed coil was </a:t>
            </a:r>
            <a:r>
              <a:rPr lang="en-US" dirty="0"/>
              <a:t>completely removed through the 20-gauge </a:t>
            </a:r>
            <a:r>
              <a:rPr lang="en-US" dirty="0" err="1" smtClean="0"/>
              <a:t>Angiocath</a:t>
            </a:r>
            <a:r>
              <a:rPr lang="en-US" dirty="0" smtClean="0"/>
              <a:t> catheter. </a:t>
            </a:r>
            <a:endParaRPr lang="en-US" dirty="0"/>
          </a:p>
          <a:p>
            <a:endParaRPr lang="en-US" dirty="0"/>
          </a:p>
        </p:txBody>
      </p:sp>
    </p:spTree>
    <p:extLst>
      <p:ext uri="{BB962C8B-B14F-4D97-AF65-F5344CB8AC3E}">
        <p14:creationId xmlns:p14="http://schemas.microsoft.com/office/powerpoint/2010/main" val="5406273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2812" t="4983" r="22596" b="6207"/>
          <a:stretch/>
        </p:blipFill>
        <p:spPr bwMode="auto">
          <a:xfrm>
            <a:off x="152400" y="304798"/>
            <a:ext cx="2494007" cy="373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52" r="15197" b="5387"/>
          <a:stretch/>
        </p:blipFill>
        <p:spPr bwMode="auto">
          <a:xfrm>
            <a:off x="5715000" y="304798"/>
            <a:ext cx="2751222" cy="373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4495800"/>
            <a:ext cx="9067800" cy="923330"/>
          </a:xfrm>
          <a:prstGeom prst="rect">
            <a:avLst/>
          </a:prstGeom>
        </p:spPr>
        <p:txBody>
          <a:bodyPr wrap="square">
            <a:spAutoFit/>
          </a:bodyPr>
          <a:lstStyle/>
          <a:p>
            <a:pPr>
              <a:defRPr/>
            </a:pPr>
            <a:r>
              <a:rPr lang="en-US" dirty="0" smtClean="0"/>
              <a:t>10mm </a:t>
            </a:r>
            <a:r>
              <a:rPr lang="en-US" dirty="0"/>
              <a:t>x 20 cm and 6 mm x 20 cm (x3) </a:t>
            </a:r>
            <a:r>
              <a:rPr lang="en-US" dirty="0" smtClean="0"/>
              <a:t>Interlock </a:t>
            </a:r>
            <a:r>
              <a:rPr lang="en-US" dirty="0"/>
              <a:t>coils were deployed </a:t>
            </a:r>
            <a:endParaRPr lang="en-US" dirty="0" smtClean="0"/>
          </a:p>
          <a:p>
            <a:pPr>
              <a:defRPr/>
            </a:pPr>
            <a:endParaRPr lang="en-US" dirty="0"/>
          </a:p>
          <a:p>
            <a:pPr>
              <a:defRPr/>
            </a:pPr>
            <a:r>
              <a:rPr lang="en-US" dirty="0" err="1" smtClean="0"/>
              <a:t>Aortogram</a:t>
            </a:r>
            <a:r>
              <a:rPr lang="en-US" dirty="0" smtClean="0"/>
              <a:t>. </a:t>
            </a:r>
            <a:endParaRPr lang="en-US" dirty="0"/>
          </a:p>
        </p:txBody>
      </p:sp>
      <p:pic>
        <p:nvPicPr>
          <p:cNvPr id="8" name="Picture 7"/>
          <p:cNvPicPr>
            <a:picLocks noChangeAspect="1"/>
          </p:cNvPicPr>
          <p:nvPr/>
        </p:nvPicPr>
        <p:blipFill rotWithShape="1">
          <a:blip r:embed="rId5"/>
          <a:srcRect l="5528" t="9086" r="11765" b="6128"/>
          <a:stretch/>
        </p:blipFill>
        <p:spPr>
          <a:xfrm>
            <a:off x="2772968" y="304798"/>
            <a:ext cx="2763063" cy="3733801"/>
          </a:xfrm>
          <a:prstGeom prst="rect">
            <a:avLst/>
          </a:prstGeom>
        </p:spPr>
      </p:pic>
    </p:spTree>
    <p:extLst>
      <p:ext uri="{BB962C8B-B14F-4D97-AF65-F5344CB8AC3E}">
        <p14:creationId xmlns:p14="http://schemas.microsoft.com/office/powerpoint/2010/main" val="1981987043"/>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2205</TotalTime>
  <Words>1272</Words>
  <Application>Microsoft Macintosh PowerPoint</Application>
  <PresentationFormat>On-screen Show (4:3)</PresentationFormat>
  <Paragraphs>132</Paragraphs>
  <Slides>15</Slides>
  <Notes>11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Technic</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vt:lpstr>
      <vt:lpstr>Other options:</vt:lpstr>
      <vt:lpstr>PowerPoint Presentation</vt:lpstr>
    </vt:vector>
  </TitlesOfParts>
  <Company>Children's Hospital, Boston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 M&amp;M Conference</dc:title>
  <dc:creator>Dillon, Brian</dc:creator>
  <cp:lastModifiedBy>Marie Koch</cp:lastModifiedBy>
  <cp:revision>123</cp:revision>
  <cp:lastPrinted>2017-10-16T13:27:49Z</cp:lastPrinted>
  <dcterms:created xsi:type="dcterms:W3CDTF">2013-05-02T17:27:08Z</dcterms:created>
  <dcterms:modified xsi:type="dcterms:W3CDTF">2017-10-16T22:19:46Z</dcterms:modified>
</cp:coreProperties>
</file>