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88" r:id="rId3"/>
    <p:sldId id="257" r:id="rId4"/>
    <p:sldId id="319" r:id="rId5"/>
    <p:sldId id="261" r:id="rId6"/>
    <p:sldId id="324" r:id="rId7"/>
    <p:sldId id="258" r:id="rId8"/>
    <p:sldId id="260" r:id="rId9"/>
    <p:sldId id="321" r:id="rId10"/>
    <p:sldId id="320" r:id="rId11"/>
    <p:sldId id="297" r:id="rId12"/>
    <p:sldId id="296" r:id="rId13"/>
    <p:sldId id="294" r:id="rId14"/>
    <p:sldId id="295" r:id="rId15"/>
    <p:sldId id="298" r:id="rId16"/>
    <p:sldId id="299" r:id="rId17"/>
    <p:sldId id="265" r:id="rId18"/>
    <p:sldId id="264" r:id="rId19"/>
    <p:sldId id="266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79" r:id="rId34"/>
    <p:sldId id="267" r:id="rId35"/>
    <p:sldId id="268" r:id="rId36"/>
    <p:sldId id="269" r:id="rId37"/>
    <p:sldId id="278" r:id="rId38"/>
    <p:sldId id="300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3" r:id="rId49"/>
    <p:sldId id="314" r:id="rId50"/>
    <p:sldId id="315" r:id="rId51"/>
    <p:sldId id="316" r:id="rId52"/>
    <p:sldId id="302" r:id="rId53"/>
    <p:sldId id="289" r:id="rId54"/>
    <p:sldId id="318" r:id="rId55"/>
    <p:sldId id="280" r:id="rId56"/>
    <p:sldId id="317" r:id="rId57"/>
    <p:sldId id="32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4B37B-2A69-4C45-9FF8-F9534B0BC05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00DDA-59BD-4BAC-89EC-103FEF3E6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embolization with 2 vials of 500 micron </a:t>
            </a:r>
            <a:r>
              <a:rPr lang="en-US" dirty="0" err="1" smtClean="0"/>
              <a:t>Embozene</a:t>
            </a:r>
            <a:r>
              <a:rPr lang="en-US" dirty="0" smtClean="0"/>
              <a:t> microspheres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day</a:t>
            </a:r>
          </a:p>
          <a:p>
            <a:r>
              <a:rPr lang="en-US" dirty="0" smtClean="0"/>
              <a:t>R common fem vein, 7 Fr sheath, 5 Fr </a:t>
            </a:r>
            <a:r>
              <a:rPr lang="en-US" dirty="0" err="1" smtClean="0"/>
              <a:t>Grollman</a:t>
            </a:r>
            <a:r>
              <a:rPr lang="en-US" dirty="0" smtClean="0"/>
              <a:t> catheter</a:t>
            </a:r>
            <a:r>
              <a:rPr lang="en-US" baseline="0" dirty="0" smtClean="0"/>
              <a:t> used to select the right PA and exchanged for a 5 Fr Davis,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9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0.018 2 mm x 4 cm tornado coils,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gelfoam</a:t>
            </a:r>
            <a:r>
              <a:rPr lang="en-US" baseline="0" dirty="0" smtClean="0"/>
              <a:t> slurry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6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 Fr sheath, 5 Fr Davis,</a:t>
            </a:r>
            <a:r>
              <a:rPr lang="en-US" baseline="0" dirty="0" smtClean="0"/>
              <a:t> Renegade STC with Fathom </a:t>
            </a:r>
            <a:r>
              <a:rPr lang="en-US" baseline="0" dirty="0" err="1" smtClean="0"/>
              <a:t>microwire</a:t>
            </a:r>
            <a:endParaRPr lang="en-US" baseline="0" dirty="0" smtClean="0"/>
          </a:p>
          <a:p>
            <a:r>
              <a:rPr lang="en-US" baseline="0" dirty="0" smtClean="0"/>
              <a:t>PA pressures low- to mid-100s systolic and 80s diastolic</a:t>
            </a:r>
          </a:p>
          <a:p>
            <a:r>
              <a:rPr lang="en-US" baseline="0" dirty="0" smtClean="0"/>
              <a:t>2 mm x 4 cm Tornado coil – </a:t>
            </a:r>
            <a:r>
              <a:rPr lang="en-US" baseline="0" dirty="0" err="1" smtClean="0"/>
              <a:t>nontarget</a:t>
            </a:r>
            <a:r>
              <a:rPr lang="en-US" baseline="0" dirty="0" smtClean="0"/>
              <a:t> into more lateral PA </a:t>
            </a:r>
            <a:r>
              <a:rPr lang="en-US" baseline="0" dirty="0" err="1" smtClean="0"/>
              <a:t>subsegmental</a:t>
            </a:r>
            <a:r>
              <a:rPr lang="en-US" baseline="0" dirty="0" smtClean="0"/>
              <a:t> branch</a:t>
            </a:r>
          </a:p>
          <a:p>
            <a:r>
              <a:rPr lang="en-US" baseline="0" dirty="0" smtClean="0"/>
              <a:t>2:1 mixture of </a:t>
            </a:r>
            <a:r>
              <a:rPr lang="en-US" baseline="0" dirty="0" err="1" smtClean="0"/>
              <a:t>Trufill</a:t>
            </a:r>
            <a:r>
              <a:rPr lang="en-US" baseline="0" dirty="0" smtClean="0"/>
              <a:t> liquid glue and </a:t>
            </a:r>
            <a:r>
              <a:rPr lang="en-US" baseline="0" smtClean="0"/>
              <a:t>Ethiodol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2:1 mixture of </a:t>
            </a:r>
            <a:r>
              <a:rPr lang="en-US" dirty="0" err="1" smtClean="0"/>
              <a:t>Trufill</a:t>
            </a:r>
            <a:r>
              <a:rPr lang="en-US" dirty="0" smtClean="0"/>
              <a:t> liquid</a:t>
            </a:r>
            <a:r>
              <a:rPr lang="en-US" baseline="0" dirty="0" smtClean="0"/>
              <a:t> embolic glue with </a:t>
            </a:r>
            <a:r>
              <a:rPr lang="en-US" baseline="0" dirty="0" err="1" smtClean="0"/>
              <a:t>Ethiodol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3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 Fr sheath, 5 Fr Davis,</a:t>
            </a:r>
            <a:r>
              <a:rPr lang="en-US" baseline="0" dirty="0" smtClean="0"/>
              <a:t> Renegade STC with Fathom </a:t>
            </a:r>
            <a:r>
              <a:rPr lang="en-US" baseline="0" dirty="0" err="1" smtClean="0"/>
              <a:t>microwire</a:t>
            </a:r>
            <a:endParaRPr lang="en-US" baseline="0" dirty="0" smtClean="0"/>
          </a:p>
          <a:p>
            <a:r>
              <a:rPr lang="en-US" baseline="0" dirty="0" smtClean="0"/>
              <a:t>PA pressures low- to mid-100s systolic and 80s diastolic</a:t>
            </a:r>
          </a:p>
          <a:p>
            <a:r>
              <a:rPr lang="en-US" baseline="0" dirty="0" smtClean="0"/>
              <a:t>2 mm x 4 cm Tornado coil – </a:t>
            </a:r>
            <a:r>
              <a:rPr lang="en-US" baseline="0" dirty="0" err="1" smtClean="0"/>
              <a:t>nontarget</a:t>
            </a:r>
            <a:r>
              <a:rPr lang="en-US" baseline="0" dirty="0" smtClean="0"/>
              <a:t> into more lateral PA </a:t>
            </a:r>
            <a:r>
              <a:rPr lang="en-US" baseline="0" dirty="0" err="1" smtClean="0"/>
              <a:t>subsegmental</a:t>
            </a:r>
            <a:r>
              <a:rPr lang="en-US" baseline="0" dirty="0" smtClean="0"/>
              <a:t> branch</a:t>
            </a:r>
          </a:p>
          <a:p>
            <a:r>
              <a:rPr lang="en-US" baseline="0" dirty="0" smtClean="0"/>
              <a:t>2:1 mixture of </a:t>
            </a:r>
            <a:r>
              <a:rPr lang="en-US" baseline="0" dirty="0" err="1" smtClean="0"/>
              <a:t>Trufill</a:t>
            </a:r>
            <a:r>
              <a:rPr lang="en-US" baseline="0" dirty="0" smtClean="0"/>
              <a:t> liquid glue and </a:t>
            </a:r>
            <a:r>
              <a:rPr lang="en-US" baseline="0" smtClean="0"/>
              <a:t>Ethiodol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embolization with 2 vials of 500 micron </a:t>
            </a:r>
            <a:r>
              <a:rPr lang="en-US" dirty="0" err="1" smtClean="0"/>
              <a:t>Embozene</a:t>
            </a:r>
            <a:r>
              <a:rPr lang="en-US" dirty="0" smtClean="0"/>
              <a:t> microspheres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month and a half earlier it wasn’t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Above PA systolic of 100 mm Hg or MAP of 60 mm</a:t>
            </a:r>
            <a:r>
              <a:rPr lang="en-US" baseline="0" dirty="0" smtClean="0"/>
              <a:t> Hg, be cautious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4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you won’t see a big 30 for 60 injection in the main PA (because it would increase the afterload of the right heart too much)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4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4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</a:t>
            </a:r>
            <a:r>
              <a:rPr lang="en-US" baseline="0" dirty="0" smtClean="0"/>
              <a:t> Right atrial pressure, C) DBP, D) SBP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48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en-US" baseline="0" dirty="0" smtClean="0"/>
              <a:t>Right atrial pressure, C) DBP, D) SBP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Above PA systolic of 100 mm Hg or MAP of 60 mm</a:t>
            </a:r>
            <a:r>
              <a:rPr lang="en-US" baseline="0" dirty="0" smtClean="0"/>
              <a:t> Hg, be cautious</a:t>
            </a:r>
            <a:endParaRPr lang="en-US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4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0DDA-59BD-4BAC-89EC-103FEF3E6D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4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1C6B-3AA7-42ED-BA1D-8B96048F2A32}" type="datetimeFigureOut">
              <a:rPr lang="en-US" smtClean="0"/>
              <a:pPr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59A92-1F7C-48B7-B35D-DDAAC39837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England Society of Interventional Radiology</a:t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November 14, 2016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Aaron L. Harman, MD and </a:t>
            </a:r>
            <a:r>
              <a:rPr lang="en-US" sz="2800" dirty="0" err="1" smtClean="0"/>
              <a:t>Chieh</a:t>
            </a:r>
            <a:r>
              <a:rPr lang="en-US" sz="2800" dirty="0" smtClean="0"/>
              <a:t>-Min Fan, MD</a:t>
            </a:r>
          </a:p>
          <a:p>
            <a:r>
              <a:rPr lang="en-US" sz="2800" dirty="0" smtClean="0"/>
              <a:t>Interventional Radiology</a:t>
            </a:r>
          </a:p>
          <a:p>
            <a:r>
              <a:rPr lang="en-US" sz="2800" dirty="0" smtClean="0"/>
              <a:t>Brigham and Women’s Hospital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447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Case Presentation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908" y="-685799"/>
            <a:ext cx="7236996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r="6457"/>
          <a:stretch/>
        </p:blipFill>
        <p:spPr bwMode="auto">
          <a:xfrm>
            <a:off x="4419600" y="-3"/>
            <a:ext cx="47244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5638800"/>
            <a:ext cx="24384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Coronal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8200" y="5638800"/>
            <a:ext cx="24384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Sagittal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5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651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516" y="762000"/>
            <a:ext cx="5177484" cy="6096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Systemic BP 90s/50s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 PA systolic and diastolic pressures measured at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130s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50s</a:t>
            </a:r>
            <a:r>
              <a:rPr lang="en-US" dirty="0" smtClean="0">
                <a:solidFill>
                  <a:schemeClr val="bg1"/>
                </a:solidFill>
              </a:rPr>
              <a:t> respectively.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473"/>
            <a:ext cx="7010400" cy="900927"/>
          </a:xfrm>
        </p:spPr>
        <p:txBody>
          <a:bodyPr/>
          <a:lstStyle/>
          <a:p>
            <a:pPr algn="l"/>
            <a:r>
              <a:rPr lang="en-US" dirty="0" smtClean="0"/>
              <a:t>Attempt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8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651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516" y="762000"/>
            <a:ext cx="5177484" cy="6096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Systemic BP 90s/50s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 PA systolic and diastolic pressures measured at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130s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50s</a:t>
            </a:r>
            <a:r>
              <a:rPr lang="en-US" dirty="0" smtClean="0">
                <a:solidFill>
                  <a:schemeClr val="bg1"/>
                </a:solidFill>
              </a:rPr>
              <a:t> respectively.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this normal?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473"/>
            <a:ext cx="7010400" cy="900927"/>
          </a:xfrm>
        </p:spPr>
        <p:txBody>
          <a:bodyPr/>
          <a:lstStyle/>
          <a:p>
            <a:pPr algn="l"/>
            <a:r>
              <a:rPr lang="en-US" dirty="0" smtClean="0"/>
              <a:t>Attempt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9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651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516" y="762000"/>
            <a:ext cx="5177484" cy="6096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Systemic BP 90s/50s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 PA systolic and diastolic pressures measured at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130s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50s</a:t>
            </a:r>
            <a:r>
              <a:rPr lang="en-US" dirty="0" smtClean="0">
                <a:solidFill>
                  <a:schemeClr val="bg1"/>
                </a:solidFill>
              </a:rPr>
              <a:t> respectively.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this normal?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473"/>
            <a:ext cx="7010400" cy="900927"/>
          </a:xfrm>
        </p:spPr>
        <p:txBody>
          <a:bodyPr/>
          <a:lstStyle/>
          <a:p>
            <a:pPr algn="l"/>
            <a:r>
              <a:rPr lang="en-US" dirty="0" smtClean="0"/>
              <a:t>Attempt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651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516" y="762000"/>
            <a:ext cx="5177484" cy="6096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Systemic BP 90s/50s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 PA systolic and diastolic pressures measured at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130s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50s</a:t>
            </a:r>
            <a:r>
              <a:rPr lang="en-US" dirty="0" smtClean="0">
                <a:solidFill>
                  <a:schemeClr val="bg1"/>
                </a:solidFill>
              </a:rPr>
              <a:t> respectively.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Which is the normal PA systolic pressure range?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</a:t>
            </a:r>
            <a:r>
              <a:rPr lang="en-US" dirty="0" smtClean="0">
                <a:solidFill>
                  <a:schemeClr val="bg1"/>
                </a:solidFill>
              </a:rPr>
              <a:t>2-6 mm Hg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</a:t>
            </a:r>
            <a:r>
              <a:rPr lang="en-US" dirty="0" smtClean="0">
                <a:solidFill>
                  <a:schemeClr val="bg1"/>
                </a:solidFill>
              </a:rPr>
              <a:t>15-30 mm Hg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</a:t>
            </a:r>
            <a:r>
              <a:rPr lang="en-US" dirty="0" smtClean="0">
                <a:solidFill>
                  <a:schemeClr val="bg1"/>
                </a:solidFill>
              </a:rPr>
              <a:t>60-90 mm Hg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D) </a:t>
            </a:r>
            <a:r>
              <a:rPr lang="en-US" dirty="0" smtClean="0">
                <a:solidFill>
                  <a:schemeClr val="bg1"/>
                </a:solidFill>
              </a:rPr>
              <a:t>90-140 mm Hg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473"/>
            <a:ext cx="7010400" cy="900927"/>
          </a:xfrm>
        </p:spPr>
        <p:txBody>
          <a:bodyPr/>
          <a:lstStyle/>
          <a:p>
            <a:pPr algn="l"/>
            <a:r>
              <a:rPr lang="en-US" dirty="0" smtClean="0"/>
              <a:t>Attempt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1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651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516" y="762000"/>
            <a:ext cx="5177484" cy="6096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Systemic BP 90s/50s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 PA systolic and diastolic pressures measured at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130s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50s</a:t>
            </a:r>
            <a:r>
              <a:rPr lang="en-US" dirty="0" smtClean="0">
                <a:solidFill>
                  <a:schemeClr val="bg1"/>
                </a:solidFill>
              </a:rPr>
              <a:t> respectively.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Which is the normal PA systolic pressure range?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A) 2-6 mm Hg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</a:t>
            </a:r>
            <a:r>
              <a:rPr lang="en-US" dirty="0" smtClean="0">
                <a:solidFill>
                  <a:schemeClr val="bg1"/>
                </a:solidFill>
              </a:rPr>
              <a:t>15-30 mm Hg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C) 60-90 mm Hg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D) 90-140 mm Hg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473"/>
            <a:ext cx="7010400" cy="900927"/>
          </a:xfrm>
        </p:spPr>
        <p:txBody>
          <a:bodyPr/>
          <a:lstStyle/>
          <a:p>
            <a:pPr algn="l"/>
            <a:r>
              <a:rPr lang="en-US" dirty="0" smtClean="0"/>
              <a:t>Attempt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9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651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516" y="762000"/>
            <a:ext cx="5177484" cy="6096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Systemic BP 90s/50s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 PA systolic and diastolic pressures measured at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130s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50s</a:t>
            </a:r>
            <a:r>
              <a:rPr lang="en-US" dirty="0" smtClean="0">
                <a:solidFill>
                  <a:schemeClr val="bg1"/>
                </a:solidFill>
              </a:rPr>
              <a:t> respectively.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With even small hand injections of contrast, the SBP dropped into 80s despite </a:t>
            </a:r>
            <a:r>
              <a:rPr lang="en-US" dirty="0" err="1" smtClean="0">
                <a:solidFill>
                  <a:schemeClr val="bg1"/>
                </a:solidFill>
              </a:rPr>
              <a:t>pressors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Therefore, the procedure was terminated.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473"/>
            <a:ext cx="7010400" cy="900927"/>
          </a:xfrm>
        </p:spPr>
        <p:txBody>
          <a:bodyPr/>
          <a:lstStyle/>
          <a:p>
            <a:pPr algn="l"/>
            <a:r>
              <a:rPr lang="en-US" dirty="0" smtClean="0"/>
              <a:t>Attempt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8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8458200" cy="686297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3473"/>
            <a:ext cx="7010400" cy="900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Attempt #2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ngio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458200" cy="68629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458200" cy="6871740"/>
          </a:xfrm>
        </p:spPr>
      </p:pic>
      <p:cxnSp>
        <p:nvCxnSpPr>
          <p:cNvPr id="5" name="Straight Connector 4"/>
          <p:cNvCxnSpPr/>
          <p:nvPr/>
        </p:nvCxnSpPr>
        <p:spPr>
          <a:xfrm flipH="1">
            <a:off x="8896350" y="6400800"/>
            <a:ext cx="552450" cy="638175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Disclosures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7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70894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70894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83996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83996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83996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609600"/>
            <a:ext cx="213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What’s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1447800"/>
            <a:ext cx="838200" cy="60960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05100" y="838200"/>
            <a:ext cx="1257300" cy="30480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83996" cy="6858000"/>
          </a:xfrm>
        </p:spPr>
      </p:pic>
      <p:cxnSp>
        <p:nvCxnSpPr>
          <p:cNvPr id="6" name="Straight Connector 5"/>
          <p:cNvCxnSpPr/>
          <p:nvPr/>
        </p:nvCxnSpPr>
        <p:spPr>
          <a:xfrm flipH="1">
            <a:off x="8896350" y="6400800"/>
            <a:ext cx="552450" cy="638175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6106438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6106438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6105408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6106438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39F with history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familial pulmonary hypertension </a:t>
            </a:r>
            <a:r>
              <a:rPr lang="en-US" dirty="0" smtClean="0">
                <a:solidFill>
                  <a:schemeClr val="bg1"/>
                </a:solidFill>
              </a:rPr>
              <a:t>on </a:t>
            </a:r>
            <a:r>
              <a:rPr lang="en-US" dirty="0" err="1" smtClean="0">
                <a:solidFill>
                  <a:schemeClr val="bg1"/>
                </a:solidFill>
              </a:rPr>
              <a:t>epoprostenol</a:t>
            </a:r>
            <a:r>
              <a:rPr lang="en-US" dirty="0" smtClean="0">
                <a:solidFill>
                  <a:schemeClr val="bg1"/>
                </a:solidFill>
              </a:rPr>
              <a:t>, on transplant list, p/w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hemoptysis </a:t>
            </a:r>
            <a:r>
              <a:rPr lang="en-US" dirty="0" smtClean="0">
                <a:solidFill>
                  <a:schemeClr val="bg1"/>
                </a:solidFill>
              </a:rPr>
              <a:t>estimated at 300-500 mL</a:t>
            </a:r>
          </a:p>
          <a:p>
            <a:r>
              <a:rPr lang="en-US" dirty="0">
                <a:solidFill>
                  <a:schemeClr val="bg1"/>
                </a:solidFill>
              </a:rPr>
              <a:t>At current presentation, hypotensive and </a:t>
            </a:r>
            <a:r>
              <a:rPr lang="en-US" dirty="0" smtClean="0">
                <a:solidFill>
                  <a:schemeClr val="bg1"/>
                </a:solidFill>
              </a:rPr>
              <a:t>hypoxic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Prior episode of hemoptysis 1.5 months prior treated with bronchial artery embolization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6106438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6114815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i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6114815" cy="6858000"/>
          </a:xfrm>
        </p:spPr>
      </p:pic>
      <p:cxnSp>
        <p:nvCxnSpPr>
          <p:cNvPr id="5" name="Straight Connector 4"/>
          <p:cNvCxnSpPr/>
          <p:nvPr/>
        </p:nvCxnSpPr>
        <p:spPr>
          <a:xfrm flipH="1">
            <a:off x="8896350" y="6400800"/>
            <a:ext cx="552450" cy="638175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gi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0"/>
            <a:ext cx="5649381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gio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656012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gio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66563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gio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646690" cy="6858000"/>
          </a:xfrm>
        </p:spPr>
      </p:pic>
      <p:cxnSp>
        <p:nvCxnSpPr>
          <p:cNvPr id="3" name="Straight Connector 2"/>
          <p:cNvCxnSpPr/>
          <p:nvPr/>
        </p:nvCxnSpPr>
        <p:spPr>
          <a:xfrm flipH="1">
            <a:off x="8896350" y="6448425"/>
            <a:ext cx="552450" cy="638175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Case continued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Following the procedure, the patient clinically improved, decreased oxygen requirement.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patient was discharged 6 days later.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 months later presented with </a:t>
            </a:r>
            <a:r>
              <a:rPr lang="en-US" dirty="0" err="1" smtClean="0">
                <a:solidFill>
                  <a:schemeClr val="bg1"/>
                </a:solidFill>
              </a:rPr>
              <a:t>hemoptysis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9" t="35308" r="8888"/>
          <a:stretch/>
        </p:blipFill>
        <p:spPr bwMode="auto">
          <a:xfrm>
            <a:off x="4584836" y="-5255"/>
            <a:ext cx="4593323" cy="71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0" t="36543" r="9035"/>
          <a:stretch/>
        </p:blipFill>
        <p:spPr bwMode="auto">
          <a:xfrm>
            <a:off x="1295400" y="-296917"/>
            <a:ext cx="5026778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4462" r="9668" b="-273"/>
          <a:stretch/>
        </p:blipFill>
        <p:spPr bwMode="auto">
          <a:xfrm>
            <a:off x="-1676400" y="0"/>
            <a:ext cx="479624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9050" y="5791200"/>
            <a:ext cx="24384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Sagittal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278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7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39F with history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familial pulmonary hypertension </a:t>
            </a:r>
            <a:r>
              <a:rPr lang="en-US" dirty="0" smtClean="0">
                <a:solidFill>
                  <a:schemeClr val="bg1"/>
                </a:solidFill>
              </a:rPr>
              <a:t>on </a:t>
            </a:r>
            <a:r>
              <a:rPr lang="en-US" dirty="0" err="1" smtClean="0">
                <a:solidFill>
                  <a:schemeClr val="bg1"/>
                </a:solidFill>
              </a:rPr>
              <a:t>epoprostenol</a:t>
            </a:r>
            <a:r>
              <a:rPr lang="en-US" dirty="0" smtClean="0">
                <a:solidFill>
                  <a:schemeClr val="bg1"/>
                </a:solidFill>
              </a:rPr>
              <a:t>, on transplant list, p/w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hemoptysis </a:t>
            </a:r>
            <a:r>
              <a:rPr lang="en-US" dirty="0" smtClean="0">
                <a:solidFill>
                  <a:schemeClr val="bg1"/>
                </a:solidFill>
              </a:rPr>
              <a:t>estimated at 300-500 mL</a:t>
            </a:r>
          </a:p>
          <a:p>
            <a:r>
              <a:rPr lang="en-US" dirty="0">
                <a:solidFill>
                  <a:schemeClr val="bg1"/>
                </a:solidFill>
              </a:rPr>
              <a:t>At current presentation, hypotensive and </a:t>
            </a:r>
            <a:r>
              <a:rPr lang="en-US" dirty="0" smtClean="0">
                <a:solidFill>
                  <a:schemeClr val="bg1"/>
                </a:solidFill>
              </a:rPr>
              <a:t>hypoxic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Prior episode of hemoptysis 1.5 months prior treated with bronchial artery embolization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95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29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48"/>
            <a:ext cx="6019800" cy="68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8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"/>
            <a:ext cx="6019800" cy="687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8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28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3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19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6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28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4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28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56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28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22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28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896350" y="6400800"/>
            <a:ext cx="552450" cy="638175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67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-1"/>
            <a:ext cx="675070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8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" y="0"/>
            <a:ext cx="69870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3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X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012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8" y="0"/>
            <a:ext cx="6995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2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4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896350" y="6400800"/>
            <a:ext cx="552450" cy="638175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98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45" y="228600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 embolization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71833"/>
            <a:ext cx="5740444" cy="695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Following the procedure, the patient clinically improved, decreased oxygen requirement.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patient was discharged 4 days later.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9050" y="5791200"/>
            <a:ext cx="24384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Sagittal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Which of the following is the most likely diagnosis?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6200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</a:t>
            </a:r>
            <a:r>
              <a:rPr lang="en-US" dirty="0" smtClean="0">
                <a:solidFill>
                  <a:schemeClr val="bg1"/>
                </a:solidFill>
              </a:rPr>
              <a:t>Pulmonary AVM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</a:t>
            </a:r>
            <a:r>
              <a:rPr lang="en-US" dirty="0" smtClean="0">
                <a:solidFill>
                  <a:schemeClr val="bg1"/>
                </a:solidFill>
              </a:rPr>
              <a:t>Pulmonary AVF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</a:t>
            </a:r>
            <a:r>
              <a:rPr lang="en-US" dirty="0" smtClean="0">
                <a:solidFill>
                  <a:schemeClr val="bg1"/>
                </a:solidFill>
              </a:rPr>
              <a:t>Pulmonary varix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D)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Pulmonary aneurysm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1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Which of the following is the most likely diagnosis?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6200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Pulmonary AVM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Pulmonary AVF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</a:t>
            </a:r>
            <a:r>
              <a:rPr lang="en-US" dirty="0" smtClean="0">
                <a:solidFill>
                  <a:schemeClr val="bg1"/>
                </a:solidFill>
              </a:rPr>
              <a:t>Pulmonary varix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D) Pulmonary aneurysm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1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Pulmonary Varix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M=F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be congenital or acquired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Acquired associated with mitral valve disease, hereditary hemorrhagic telangiectasia, or chronic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pulmonary hypertension</a:t>
            </a:r>
          </a:p>
          <a:p>
            <a:r>
              <a:rPr lang="en-US" dirty="0">
                <a:solidFill>
                  <a:schemeClr val="bg1"/>
                </a:solidFill>
              </a:rPr>
              <a:t>Usually asymptomatic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present with hemoptysis or thromboembolic disease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60198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Diego VP et al. Learning from the pulmonary veins.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Radiographics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2013; 33:999-1022.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Angiographic findings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1) </a:t>
            </a:r>
            <a:r>
              <a:rPr lang="en-US" dirty="0" smtClean="0">
                <a:solidFill>
                  <a:schemeClr val="bg1"/>
                </a:solidFill>
              </a:rPr>
              <a:t>Pulmonary artery normal in arterial phase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2) </a:t>
            </a:r>
            <a:r>
              <a:rPr lang="en-US" dirty="0" smtClean="0">
                <a:solidFill>
                  <a:schemeClr val="bg1"/>
                </a:solidFill>
              </a:rPr>
              <a:t>No pulmonary arteriovenous shunt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3) </a:t>
            </a:r>
            <a:r>
              <a:rPr lang="en-US" dirty="0" smtClean="0">
                <a:solidFill>
                  <a:schemeClr val="bg1"/>
                </a:solidFill>
              </a:rPr>
              <a:t>A blood vessel flowed directly from the varix to the left atrium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4) </a:t>
            </a:r>
            <a:r>
              <a:rPr lang="en-US" dirty="0" smtClean="0">
                <a:solidFill>
                  <a:schemeClr val="bg1"/>
                </a:solidFill>
              </a:rPr>
              <a:t>Contrast remained in the varix, compared to retention in normal pulmonary vein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5) </a:t>
            </a:r>
            <a:r>
              <a:rPr lang="en-US" dirty="0" smtClean="0">
                <a:solidFill>
                  <a:schemeClr val="bg1"/>
                </a:solidFill>
              </a:rPr>
              <a:t>Peripheral region of the dilated, tortuous vein was normal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60198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Bartram C, Strickland B. Pulmonary varices. Br J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Radiol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1971; 44:927-35.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9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5199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9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T A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1150"/>
            <a:ext cx="9144000" cy="69591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T A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01150"/>
            <a:ext cx="9144000" cy="6959150"/>
          </a:xfrm>
        </p:spPr>
      </p:pic>
      <p:pic>
        <p:nvPicPr>
          <p:cNvPr id="5" name="Picture 4" descr="CT Ax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0"/>
            <a:ext cx="942059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1000" y="19050"/>
            <a:ext cx="24384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1.5 months prior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908" y="-685799"/>
            <a:ext cx="7236996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5638800"/>
            <a:ext cx="24384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Coronal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7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883</Words>
  <Application>Microsoft Macintosh PowerPoint</Application>
  <PresentationFormat>On-screen Show (4:3)</PresentationFormat>
  <Paragraphs>124</Paragraphs>
  <Slides>57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New England Society of Interventional Radiology November 14, 2016</vt:lpstr>
      <vt:lpstr>Disclosures</vt:lpstr>
      <vt:lpstr>Case</vt:lpstr>
      <vt:lpstr>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Attempt #1</vt:lpstr>
      <vt:lpstr>Attempt #1</vt:lpstr>
      <vt:lpstr>Attempt #1</vt:lpstr>
      <vt:lpstr>Attempt #1</vt:lpstr>
      <vt:lpstr>Attempt #1</vt:lpstr>
      <vt:lpstr>Attempt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embolization </vt:lpstr>
      <vt:lpstr>Which of the following is the most likely diagnosis?</vt:lpstr>
      <vt:lpstr>Which of the following is the most likely diagnosis?</vt:lpstr>
      <vt:lpstr>Pulmonary Varix</vt:lpstr>
      <vt:lpstr>Angiographic findings</vt:lpstr>
      <vt:lpstr>Thank you</vt:lpstr>
    </vt:vector>
  </TitlesOfParts>
  <Company>Partners HealthCare System,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Partners Information Systems</dc:creator>
  <cp:lastModifiedBy>Raul Uppot</cp:lastModifiedBy>
  <cp:revision>156</cp:revision>
  <dcterms:created xsi:type="dcterms:W3CDTF">2016-07-19T14:29:35Z</dcterms:created>
  <dcterms:modified xsi:type="dcterms:W3CDTF">2017-01-22T16:30:29Z</dcterms:modified>
</cp:coreProperties>
</file>