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EB7-443B-B642-B207-9669EECE90D9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3F1-2CB3-6248-9F8E-3DC56A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6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EB7-443B-B642-B207-9669EECE90D9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3F1-2CB3-6248-9F8E-3DC56A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3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EB7-443B-B642-B207-9669EECE90D9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3F1-2CB3-6248-9F8E-3DC56A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EB7-443B-B642-B207-9669EECE90D9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3F1-2CB3-6248-9F8E-3DC56A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EB7-443B-B642-B207-9669EECE90D9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3F1-2CB3-6248-9F8E-3DC56A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9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EB7-443B-B642-B207-9669EECE90D9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3F1-2CB3-6248-9F8E-3DC56A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8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EB7-443B-B642-B207-9669EECE90D9}" type="datetimeFigureOut">
              <a:rPr lang="en-US" smtClean="0"/>
              <a:t>5/8/17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3F1-2CB3-6248-9F8E-3DC56A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1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EB7-443B-B642-B207-9669EECE90D9}" type="datetimeFigureOut">
              <a:rPr lang="en-US" smtClean="0"/>
              <a:t>5/8/17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3F1-2CB3-6248-9F8E-3DC56A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EB7-443B-B642-B207-9669EECE90D9}" type="datetimeFigureOut">
              <a:rPr lang="en-US" smtClean="0"/>
              <a:t>5/8/17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3F1-2CB3-6248-9F8E-3DC56A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6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EB7-443B-B642-B207-9669EECE90D9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3F1-2CB3-6248-9F8E-3DC56A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EB7-443B-B642-B207-9669EECE90D9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03F1-2CB3-6248-9F8E-3DC56A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EB7-443B-B642-B207-9669EECE90D9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03F1-2CB3-6248-9F8E-3DC56A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1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NESIR Case Presentation 5/8/17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6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2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" y="-1"/>
            <a:ext cx="886561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2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" y="-1"/>
            <a:ext cx="8845977" cy="68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2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3" y="-1"/>
            <a:ext cx="8845977" cy="68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1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2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" y="0"/>
            <a:ext cx="8957388" cy="69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5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2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" y="-22285"/>
            <a:ext cx="8965744" cy="69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88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2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1" y="-1"/>
            <a:ext cx="8845977" cy="68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9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3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4" y="-1"/>
            <a:ext cx="8868260" cy="68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90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MAA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8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3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08848" cy="65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99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3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1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0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74 </a:t>
            </a:r>
            <a:r>
              <a:rPr lang="en-US" dirty="0" err="1"/>
              <a:t>y.o</a:t>
            </a:r>
            <a:r>
              <a:rPr lang="en-US" dirty="0"/>
              <a:t>. male with a </a:t>
            </a:r>
            <a:r>
              <a:rPr lang="en-US" dirty="0" smtClean="0"/>
              <a:t>large left lobe </a:t>
            </a:r>
            <a:r>
              <a:rPr lang="en-US" dirty="0"/>
              <a:t>HCC </a:t>
            </a:r>
            <a:r>
              <a:rPr lang="en-US" dirty="0" smtClean="0"/>
              <a:t>involving Segment II,III, and IV also with </a:t>
            </a:r>
            <a:r>
              <a:rPr lang="en-US" dirty="0"/>
              <a:t>left portal vein </a:t>
            </a:r>
            <a:r>
              <a:rPr lang="en-US" dirty="0" smtClean="0"/>
              <a:t>thrombosis.  Biopsy confirmed at OSH as moderately differentiated HCC.  BCLC stage C tumor. Child</a:t>
            </a:r>
            <a:r>
              <a:rPr lang="en-US" dirty="0"/>
              <a:t>-Pugh A with an ECOG PS of </a:t>
            </a:r>
            <a:r>
              <a:rPr lang="en-US" dirty="0" smtClean="0"/>
              <a:t>0.  Patient presented to MGH for consideration of </a:t>
            </a:r>
            <a:r>
              <a:rPr lang="en-US" dirty="0" err="1" smtClean="0"/>
              <a:t>radioembolization</a:t>
            </a:r>
            <a:r>
              <a:rPr lang="en-US" dirty="0" smtClean="0"/>
              <a:t>.  Patient did not desire chemotherapy due to significant side-effects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83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3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463"/>
            <a:ext cx="89408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0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2.5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22598" cy="64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66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Embolization of massive </a:t>
            </a:r>
            <a:r>
              <a:rPr lang="en-US" dirty="0" err="1" smtClean="0"/>
              <a:t>arteriovenous</a:t>
            </a:r>
            <a:r>
              <a:rPr lang="en-US" dirty="0" smtClean="0"/>
              <a:t> shunts in HCC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Etiology thought secondary to hepatic vein invasion (micro/macro) by tumor with aberrant angiogenesis causing </a:t>
            </a:r>
            <a:r>
              <a:rPr lang="en-US" dirty="0" err="1" smtClean="0"/>
              <a:t>arterio</a:t>
            </a:r>
            <a:r>
              <a:rPr lang="en-US" dirty="0" smtClean="0"/>
              <a:t>-venous connections</a:t>
            </a:r>
          </a:p>
          <a:p>
            <a:r>
              <a:rPr lang="en-US" dirty="0" smtClean="0"/>
              <a:t>Case reports describe either temporary occlusion of hepatic vein during TACE or permanent occlusion with either AVP or coils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61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Radioembolization</a:t>
            </a:r>
            <a:r>
              <a:rPr lang="en-US" dirty="0" smtClean="0"/>
              <a:t> for BCLC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Current standard of care is </a:t>
            </a:r>
            <a:r>
              <a:rPr lang="en-US" dirty="0" err="1" smtClean="0"/>
              <a:t>sorafenib</a:t>
            </a:r>
            <a:r>
              <a:rPr lang="en-US" dirty="0" smtClean="0"/>
              <a:t> (with new multi-kinase inhibitor </a:t>
            </a:r>
            <a:r>
              <a:rPr lang="en-US" dirty="0" err="1" smtClean="0"/>
              <a:t>regorafenib</a:t>
            </a:r>
            <a:r>
              <a:rPr lang="en-US" dirty="0" smtClean="0"/>
              <a:t> now approved after </a:t>
            </a:r>
            <a:r>
              <a:rPr lang="en-US" dirty="0" err="1" smtClean="0"/>
              <a:t>sorafenib</a:t>
            </a:r>
            <a:r>
              <a:rPr lang="en-US" dirty="0" smtClean="0"/>
              <a:t> failure)</a:t>
            </a:r>
          </a:p>
          <a:p>
            <a:r>
              <a:rPr lang="en-US" dirty="0" smtClean="0"/>
              <a:t>While not compared in RCT, small studies have evaluated </a:t>
            </a:r>
            <a:r>
              <a:rPr lang="en-US" dirty="0" err="1" smtClean="0"/>
              <a:t>radioembolization</a:t>
            </a:r>
            <a:r>
              <a:rPr lang="en-US" dirty="0" smtClean="0"/>
              <a:t> for BCLC C </a:t>
            </a:r>
            <a:r>
              <a:rPr lang="en-US" dirty="0" err="1" smtClean="0"/>
              <a:t>pateins</a:t>
            </a:r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 err="1" smtClean="0"/>
              <a:t>Gabr</a:t>
            </a:r>
            <a:r>
              <a:rPr lang="en-US" dirty="0" smtClean="0"/>
              <a:t> SIR 2017 Abstract </a:t>
            </a:r>
            <a:r>
              <a:rPr lang="mr-IN" dirty="0" smtClean="0"/>
              <a:t>–</a:t>
            </a:r>
            <a:r>
              <a:rPr lang="en-US" dirty="0" smtClean="0"/>
              <a:t>189 </a:t>
            </a:r>
            <a:r>
              <a:rPr lang="en-US" dirty="0" err="1" smtClean="0"/>
              <a:t>pts</a:t>
            </a:r>
            <a:r>
              <a:rPr lang="en-US" dirty="0" smtClean="0"/>
              <a:t> with BCLC due to ECOG PS, median survival of 19.6 months. 326 </a:t>
            </a:r>
            <a:r>
              <a:rPr lang="en-US" dirty="0" err="1" smtClean="0"/>
              <a:t>pts</a:t>
            </a:r>
            <a:r>
              <a:rPr lang="en-US" dirty="0" smtClean="0"/>
              <a:t> with BCLC C due to metastases or vascular invasion had median survival of 8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73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reduction for lung shunting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b="1" dirty="0" smtClean="0"/>
              <a:t>BSA method</a:t>
            </a:r>
          </a:p>
          <a:p>
            <a:pPr lvl="1"/>
            <a:r>
              <a:rPr lang="en-US" sz="3400" dirty="0" smtClean="0"/>
              <a:t>Dosage </a:t>
            </a:r>
            <a:r>
              <a:rPr lang="en-US" sz="3400" dirty="0"/>
              <a:t>(</a:t>
            </a:r>
            <a:r>
              <a:rPr lang="en-US" sz="3400" dirty="0" err="1"/>
              <a:t>GBq</a:t>
            </a:r>
            <a:r>
              <a:rPr lang="en-US" sz="3400" dirty="0"/>
              <a:t>) = [(BSA – 0.2) + (% tumor involvement/100)] * (%treatment area represents of whole liver/100) (1-(%lung shunt reduction/100))</a:t>
            </a:r>
            <a:r>
              <a:rPr lang="en-US" sz="3400" dirty="0" smtClean="0">
                <a:effectLst/>
              </a:rPr>
              <a:t> </a:t>
            </a:r>
          </a:p>
          <a:p>
            <a:r>
              <a:rPr lang="en-US" sz="3400" b="1" dirty="0" smtClean="0"/>
              <a:t>Recommended lung shunt reduction</a:t>
            </a:r>
          </a:p>
          <a:p>
            <a:pPr lvl="1"/>
            <a:r>
              <a:rPr lang="en-US" sz="3400" dirty="0"/>
              <a:t>&lt;10% = no reduction</a:t>
            </a:r>
          </a:p>
          <a:p>
            <a:pPr lvl="1"/>
            <a:r>
              <a:rPr lang="en-US" sz="3400" dirty="0"/>
              <a:t>10% - 15% = 20% dosage reduction</a:t>
            </a:r>
          </a:p>
          <a:p>
            <a:pPr lvl="1"/>
            <a:r>
              <a:rPr lang="en-US" sz="3400" dirty="0"/>
              <a:t>15% - 20% = 40% dosage reduction</a:t>
            </a:r>
          </a:p>
          <a:p>
            <a:pPr lvl="1"/>
            <a:r>
              <a:rPr lang="en-US" sz="3400" dirty="0"/>
              <a:t>&gt;20% = no treatment </a:t>
            </a:r>
            <a:endParaRPr lang="en-US" sz="3400" dirty="0" smtClean="0"/>
          </a:p>
          <a:p>
            <a:r>
              <a:rPr lang="en-US" sz="3400" dirty="0"/>
              <a:t>No reduction for lung shunting may be considered if the lung dose is less than 25 </a:t>
            </a:r>
            <a:r>
              <a:rPr lang="en-US" sz="3400" dirty="0" err="1"/>
              <a:t>Gy</a:t>
            </a:r>
            <a:r>
              <a:rPr lang="en-US" sz="3400" dirty="0"/>
              <a:t> per treatment and 50 </a:t>
            </a:r>
            <a:r>
              <a:rPr lang="en-US" sz="3400" dirty="0" err="1"/>
              <a:t>Gy</a:t>
            </a:r>
            <a:r>
              <a:rPr lang="en-US" sz="3400" dirty="0"/>
              <a:t> cumulative dose to the lung.</a:t>
            </a:r>
          </a:p>
          <a:p>
            <a:r>
              <a:rPr lang="en-US" sz="3400" dirty="0"/>
              <a:t>Lung dose (</a:t>
            </a:r>
            <a:r>
              <a:rPr lang="en-US" sz="3400" dirty="0" err="1"/>
              <a:t>Gy</a:t>
            </a:r>
            <a:r>
              <a:rPr lang="en-US" sz="3400" dirty="0"/>
              <a:t>) = (dosage in </a:t>
            </a:r>
            <a:r>
              <a:rPr lang="en-US" sz="3400" dirty="0" err="1"/>
              <a:t>GBq</a:t>
            </a:r>
            <a:r>
              <a:rPr lang="en-US" sz="3400" dirty="0"/>
              <a:t> * lung shunt fraction) * 50/ lung mass (Kg)  	Assume lung mass is 1 kg</a:t>
            </a:r>
            <a:r>
              <a:rPr lang="en-US" sz="3400" dirty="0" smtClean="0">
                <a:effectLst/>
              </a:rPr>
              <a:t> </a:t>
            </a:r>
          </a:p>
          <a:p>
            <a:r>
              <a:rPr lang="en-US" sz="3400" dirty="0" smtClean="0"/>
              <a:t>A 25% dosage reduction may be considered when </a:t>
            </a:r>
            <a:r>
              <a:rPr lang="en-US" sz="3400" dirty="0" err="1" smtClean="0"/>
              <a:t>teating</a:t>
            </a:r>
            <a:r>
              <a:rPr lang="en-US" sz="3400" dirty="0" smtClean="0"/>
              <a:t> patients with a total bilirubin &gt;2</a:t>
            </a:r>
            <a:endParaRPr lang="en-US" sz="3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Pre-presentation MRI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5-07 at 1.4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5"/>
            <a:ext cx="8957388" cy="68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9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5-07 at 1.4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7388" cy="68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4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4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852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8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4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6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0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5-07 at 1.4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32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7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Pre-SIRT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8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352</Words>
  <Application>Microsoft Macintosh PowerPoint</Application>
  <PresentationFormat>On-screen Show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NESIR Case Presentation 5/8/17</vt:lpstr>
      <vt:lpstr>PowerPoint Presentation</vt:lpstr>
      <vt:lpstr>Pre-presentation MRI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Pre-SIRT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MAA Scan</vt:lpstr>
      <vt:lpstr>PowerPoint Presentation</vt:lpstr>
      <vt:lpstr>PowerPoint Presentation</vt:lpstr>
      <vt:lpstr>PowerPoint Presentation</vt:lpstr>
      <vt:lpstr>SIRT</vt:lpstr>
      <vt:lpstr>PowerPoint Presentation</vt:lpstr>
      <vt:lpstr>Embolization of massive arteriovenous shunts in HCC</vt:lpstr>
      <vt:lpstr>Radioembolization for BCLC C</vt:lpstr>
      <vt:lpstr>Dose reduction for lung shunting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NESIR Case Presentation 5/8/17</dc:title>
  <dc:creator>Eric Wehrenberg-Klee</dc:creator>
  <cp:lastModifiedBy>Eric Wehrenberg-Klee</cp:lastModifiedBy>
  <cp:revision>13</cp:revision>
  <dcterms:created xsi:type="dcterms:W3CDTF">2017-05-07T17:42:15Z</dcterms:created>
  <dcterms:modified xsi:type="dcterms:W3CDTF">2017-05-08T21:34:12Z</dcterms:modified>
</cp:coreProperties>
</file>