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3"/>
  </p:notesMasterIdLst>
  <p:sldIdLst>
    <p:sldId id="256" r:id="rId2"/>
    <p:sldId id="257" r:id="rId3"/>
    <p:sldId id="259" r:id="rId4"/>
    <p:sldId id="258" r:id="rId5"/>
    <p:sldId id="263" r:id="rId6"/>
    <p:sldId id="260" r:id="rId7"/>
    <p:sldId id="264" r:id="rId8"/>
    <p:sldId id="265" r:id="rId9"/>
    <p:sldId id="267" r:id="rId10"/>
    <p:sldId id="269" r:id="rId11"/>
    <p:sldId id="284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86" r:id="rId21"/>
    <p:sldId id="277" r:id="rId22"/>
    <p:sldId id="289" r:id="rId23"/>
    <p:sldId id="290" r:id="rId24"/>
    <p:sldId id="291" r:id="rId25"/>
    <p:sldId id="280" r:id="rId26"/>
    <p:sldId id="278" r:id="rId27"/>
    <p:sldId id="281" r:id="rId28"/>
    <p:sldId id="282" r:id="rId29"/>
    <p:sldId id="279" r:id="rId30"/>
    <p:sldId id="285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1"/>
  </p:normalViewPr>
  <p:slideViewPr>
    <p:cSldViewPr>
      <p:cViewPr varScale="1">
        <p:scale>
          <a:sx n="70" d="100"/>
          <a:sy n="7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721C-4563-473F-9684-59D4D3B2FD78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F4775-2554-4029-8AE0-F3852EC1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7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RHV - Posterior segment branch</a:t>
            </a:r>
            <a:r>
              <a:rPr lang="en-US" baseline="0" dirty="0" smtClean="0"/>
              <a:t> of RPV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75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Superior aspect of existing TIPS stent</a:t>
            </a:r>
            <a:r>
              <a:rPr lang="en-US" baseline="0" dirty="0" smtClean="0"/>
              <a:t> lying within parenchymal tract &amp; not extending into RHV</a:t>
            </a:r>
          </a:p>
          <a:p>
            <a:r>
              <a:rPr lang="en-US" baseline="0" dirty="0" smtClean="0"/>
              <a:t>Sharp angulation of inferior aspect of 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19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Rosch</a:t>
            </a:r>
            <a:r>
              <a:rPr lang="en-US" dirty="0" smtClean="0"/>
              <a:t> Uchida</a:t>
            </a:r>
            <a:r>
              <a:rPr lang="en-US" baseline="0" dirty="0" smtClean="0"/>
              <a:t> kit</a:t>
            </a:r>
          </a:p>
          <a:p>
            <a:r>
              <a:rPr lang="en-US" baseline="0" dirty="0" err="1" smtClean="0"/>
              <a:t>Colpinto</a:t>
            </a:r>
            <a:r>
              <a:rPr lang="en-US" baseline="0" dirty="0" smtClean="0"/>
              <a:t> needle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1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10mm x 8cm/2cm Gore Viatorr stent </a:t>
            </a:r>
          </a:p>
          <a:p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Ballooned to 10mm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8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[6mm x 20cm Interlock coil and 6mm x 14cm Nestor coil]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6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Dabigatran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potent, competitive, reversible direct thrombin inhibitor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Praxbind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idarucizumab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FDA accelerated approval in October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F4775-2554-4029-8AE0-F3852EC17C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4085B7-C199-4A28-A0C3-ED6404D3E40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312FA6E-6C07-456F-9DF2-54B1C539B074}" type="datetimeFigureOut">
              <a:rPr lang="en-US" smtClean="0"/>
              <a:t>4/3/17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microsoft.com/office/2007/relationships/media" Target="../media/media3.mp4"/><Relationship Id="rId6" Type="http://schemas.openxmlformats.org/officeDocument/2006/relationships/video" Target="../media/media3.mp4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84582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Non-Acute TIPS Occlusion;</a:t>
            </a:r>
            <a:br>
              <a:rPr lang="en-US" dirty="0" smtClean="0"/>
            </a:br>
            <a:r>
              <a:rPr lang="en-US" dirty="0" smtClean="0"/>
              <a:t>Recanalization vs. Parallel TIPS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Alexis M. </a:t>
            </a:r>
            <a:r>
              <a:rPr lang="en-US" dirty="0" err="1" smtClean="0"/>
              <a:t>Cahalane</a:t>
            </a:r>
            <a:endParaRPr lang="en-US" dirty="0" smtClean="0"/>
          </a:p>
          <a:p>
            <a:r>
              <a:rPr lang="en-US" dirty="0" smtClean="0"/>
              <a:t>Kei Yamada</a:t>
            </a:r>
          </a:p>
          <a:p>
            <a:r>
              <a:rPr lang="en-US" dirty="0" smtClean="0"/>
              <a:t>Department of Interventional Radiology</a:t>
            </a:r>
          </a:p>
          <a:p>
            <a:r>
              <a:rPr lang="en-US" dirty="0" smtClean="0"/>
              <a:t>Massachusetts General Hospital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921375"/>
            <a:ext cx="8032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4850" y="5875337"/>
            <a:ext cx="8191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31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Stent Position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799"/>
            <a:ext cx="37433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495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620000" cy="493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6488668"/>
            <a:ext cx="362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Tanaka </a:t>
            </a:r>
            <a:r>
              <a:rPr lang="en-US" i="1" dirty="0" smtClean="0"/>
              <a:t>et al </a:t>
            </a:r>
            <a:r>
              <a:rPr lang="en-US" dirty="0" smtClean="0"/>
              <a:t>(2011), CVIR 34:406-412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0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Mechanical </a:t>
            </a:r>
            <a:r>
              <a:rPr lang="en-US" dirty="0" err="1" smtClean="0"/>
              <a:t>thrombectomy</a:t>
            </a:r>
            <a:endParaRPr lang="en-US" dirty="0" smtClean="0"/>
          </a:p>
          <a:p>
            <a:pPr lvl="1"/>
            <a:r>
              <a:rPr lang="en-US" dirty="0" smtClean="0"/>
              <a:t>Catheter-directed thrombolysis</a:t>
            </a:r>
          </a:p>
          <a:p>
            <a:pPr lvl="1"/>
            <a:r>
              <a:rPr lang="en-US" dirty="0" smtClean="0"/>
              <a:t>+/- stent placement</a:t>
            </a:r>
          </a:p>
          <a:p>
            <a:pPr lvl="1"/>
            <a:endParaRPr lang="en-US" dirty="0"/>
          </a:p>
          <a:p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Conventional via RIGHT IJV access</a:t>
            </a:r>
          </a:p>
          <a:p>
            <a:pPr lvl="1"/>
            <a:r>
              <a:rPr lang="en-US" dirty="0" smtClean="0"/>
              <a:t>Advanced techniques</a:t>
            </a:r>
          </a:p>
          <a:p>
            <a:pPr lvl="2"/>
            <a:r>
              <a:rPr lang="en-US" dirty="0" smtClean="0"/>
              <a:t>Percutaneous </a:t>
            </a:r>
            <a:r>
              <a:rPr lang="en-US" dirty="0" err="1" smtClean="0"/>
              <a:t>transhepatic</a:t>
            </a:r>
            <a:r>
              <a:rPr lang="en-US" dirty="0" smtClean="0"/>
              <a:t> approach</a:t>
            </a:r>
            <a:endParaRPr lang="en-US" dirty="0"/>
          </a:p>
          <a:p>
            <a:pPr lvl="2"/>
            <a:r>
              <a:rPr lang="en-US" dirty="0" smtClean="0"/>
              <a:t>Trans-splenic venous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9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Recanalization Attempt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IJV access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 err="1" smtClean="0"/>
              <a:t>micropuncture</a:t>
            </a:r>
            <a:r>
              <a:rPr lang="en-US" dirty="0" smtClean="0"/>
              <a:t> technique</a:t>
            </a:r>
          </a:p>
          <a:p>
            <a:pPr lvl="1"/>
            <a:r>
              <a:rPr lang="en-US" dirty="0" smtClean="0"/>
              <a:t>10Fr x 40cm vascular sheath</a:t>
            </a:r>
          </a:p>
          <a:p>
            <a:r>
              <a:rPr lang="en-US" dirty="0" smtClean="0"/>
              <a:t>RIGHT hepatic vein access</a:t>
            </a:r>
          </a:p>
          <a:p>
            <a:pPr lvl="1"/>
            <a:r>
              <a:rPr lang="en-US" dirty="0" smtClean="0"/>
              <a:t>Extra-stiff 0.035 </a:t>
            </a:r>
            <a:r>
              <a:rPr lang="en-US" dirty="0" err="1" smtClean="0"/>
              <a:t>Amplatz</a:t>
            </a:r>
            <a:r>
              <a:rPr lang="en-US" dirty="0" smtClean="0"/>
              <a:t> guidewire</a:t>
            </a:r>
          </a:p>
          <a:p>
            <a:pPr lvl="1"/>
            <a:r>
              <a:rPr lang="en-US" dirty="0" smtClean="0"/>
              <a:t>5Fr C2 catheter</a:t>
            </a:r>
          </a:p>
          <a:p>
            <a:r>
              <a:rPr lang="en-US" dirty="0" smtClean="0"/>
              <a:t>Attempted recanalization of TIPS stent</a:t>
            </a:r>
          </a:p>
          <a:p>
            <a:pPr lvl="1"/>
            <a:r>
              <a:rPr lang="en-US" dirty="0" smtClean="0"/>
              <a:t>Angled 0.035 </a:t>
            </a:r>
            <a:r>
              <a:rPr lang="en-US" dirty="0" err="1" smtClean="0"/>
              <a:t>glidewire</a:t>
            </a:r>
            <a:endParaRPr lang="en-US" dirty="0" smtClean="0"/>
          </a:p>
          <a:p>
            <a:pPr lvl="1"/>
            <a:r>
              <a:rPr lang="en-US" dirty="0" smtClean="0"/>
              <a:t>5Fr MPA catheter</a:t>
            </a:r>
          </a:p>
          <a:p>
            <a:pPr lvl="1"/>
            <a:r>
              <a:rPr lang="en-US" dirty="0" smtClean="0"/>
              <a:t>Unsuccessful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4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Advanced Recanalization Techniques</a:t>
            </a:r>
            <a:endParaRPr lang="en-US" sz="39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Percutaneous </a:t>
            </a:r>
            <a:r>
              <a:rPr lang="en-US" dirty="0" err="1" smtClean="0"/>
              <a:t>transhepatic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Percutaneous puncture of caudal end of stent</a:t>
            </a:r>
          </a:p>
          <a:p>
            <a:pPr lvl="1"/>
            <a:r>
              <a:rPr lang="en-US" dirty="0" smtClean="0"/>
              <a:t>Snaring a wire cephalad via RIGHT IJV access</a:t>
            </a:r>
          </a:p>
          <a:p>
            <a:pPr lvl="1"/>
            <a:endParaRPr lang="en-US" dirty="0"/>
          </a:p>
          <a:p>
            <a:r>
              <a:rPr lang="en-US" dirty="0" smtClean="0"/>
              <a:t>Trans-splenic approach</a:t>
            </a:r>
          </a:p>
          <a:p>
            <a:pPr lvl="1"/>
            <a:r>
              <a:rPr lang="en-US" dirty="0" smtClean="0"/>
              <a:t>Percutaneous puncturing of spleen</a:t>
            </a:r>
          </a:p>
          <a:p>
            <a:pPr lvl="1"/>
            <a:r>
              <a:rPr lang="en-US" dirty="0" smtClean="0"/>
              <a:t>Access small peripheral splenic vein – portal vein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Both techniques describe tract embolization</a:t>
            </a:r>
          </a:p>
          <a:p>
            <a:pPr lvl="1"/>
            <a:r>
              <a:rPr lang="en-US" dirty="0"/>
              <a:t>n-butyl-2-cyanoacrylate and </a:t>
            </a:r>
            <a:r>
              <a:rPr lang="en-US" dirty="0" err="1" smtClean="0"/>
              <a:t>lipiodol</a:t>
            </a:r>
            <a:endParaRPr lang="en-US" dirty="0"/>
          </a:p>
          <a:p>
            <a:pPr lvl="1"/>
            <a:r>
              <a:rPr lang="en-US" dirty="0" smtClean="0"/>
              <a:t>coils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0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TIPS</a:t>
            </a:r>
          </a:p>
          <a:p>
            <a:endParaRPr lang="en-US" dirty="0" smtClean="0"/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Duration of TIPS stent occlusion</a:t>
            </a:r>
          </a:p>
          <a:p>
            <a:pPr lvl="1"/>
            <a:r>
              <a:rPr lang="en-US" dirty="0" smtClean="0"/>
              <a:t>Angulation &amp; position of stent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36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TIPS – 1</a:t>
            </a:r>
            <a:r>
              <a:rPr lang="en-US" baseline="30000" dirty="0" smtClean="0"/>
              <a:t>st</a:t>
            </a:r>
            <a:r>
              <a:rPr lang="en-US" dirty="0" smtClean="0"/>
              <a:t> Attempt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038600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52600"/>
            <a:ext cx="40386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327" y="6026727"/>
            <a:ext cx="419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73219" y="6019800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RAO 19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6529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</a:t>
            </a:r>
            <a:r>
              <a:rPr lang="en-US" dirty="0" smtClean="0"/>
              <a:t>TIPS – 2</a:t>
            </a:r>
            <a:r>
              <a:rPr lang="en-US" baseline="30000" dirty="0" smtClean="0"/>
              <a:t>nd</a:t>
            </a:r>
            <a:r>
              <a:rPr lang="en-US" dirty="0" smtClean="0"/>
              <a:t> Attempt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38400"/>
            <a:ext cx="39624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19927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5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81200"/>
            <a:ext cx="36576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6582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6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429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12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1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31YO M</a:t>
            </a:r>
          </a:p>
          <a:p>
            <a:r>
              <a:rPr lang="en-US" dirty="0" smtClean="0"/>
              <a:t>15 months prior to transfer to MGH</a:t>
            </a:r>
          </a:p>
          <a:p>
            <a:pPr lvl="1"/>
            <a:r>
              <a:rPr lang="en-US" dirty="0" smtClean="0"/>
              <a:t>Presented to OSH with abdominal distension &amp; UGIB</a:t>
            </a:r>
          </a:p>
          <a:p>
            <a:pPr lvl="1"/>
            <a:r>
              <a:rPr lang="en-US" dirty="0" smtClean="0"/>
              <a:t>Grade III esophageal varices – endoscopic banding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lcohol-related cirrhosis</a:t>
            </a:r>
          </a:p>
          <a:p>
            <a:pPr lvl="1"/>
            <a:r>
              <a:rPr lang="en-US" dirty="0" smtClean="0"/>
              <a:t>TIPS 1 month later for persistent </a:t>
            </a:r>
            <a:r>
              <a:rPr lang="en-US" dirty="0" err="1" smtClean="0"/>
              <a:t>variceal</a:t>
            </a:r>
            <a:r>
              <a:rPr lang="en-US" dirty="0" smtClean="0"/>
              <a:t> bleeding</a:t>
            </a:r>
          </a:p>
          <a:p>
            <a:pPr lvl="2"/>
            <a:r>
              <a:rPr lang="en-US" dirty="0" smtClean="0"/>
              <a:t>Course initially complicated by hepatic encephalopathy but improved with lactulose &amp; </a:t>
            </a:r>
            <a:r>
              <a:rPr lang="en-US" dirty="0" err="1" smtClean="0"/>
              <a:t>rifaximin</a:t>
            </a:r>
            <a:endParaRPr lang="en-US" dirty="0" smtClean="0"/>
          </a:p>
          <a:p>
            <a:pPr lvl="1"/>
            <a:r>
              <a:rPr lang="en-US" dirty="0" smtClean="0"/>
              <a:t>No GI follow up</a:t>
            </a:r>
          </a:p>
          <a:p>
            <a:pPr lvl="1"/>
            <a:endParaRPr lang="en-US" dirty="0"/>
          </a:p>
          <a:p>
            <a:r>
              <a:rPr lang="en-US" dirty="0" smtClean="0"/>
              <a:t>PMH</a:t>
            </a:r>
          </a:p>
          <a:p>
            <a:pPr lvl="1"/>
            <a:r>
              <a:rPr lang="en-US" dirty="0" smtClean="0"/>
              <a:t>Asthma</a:t>
            </a:r>
          </a:p>
          <a:p>
            <a:pPr lvl="1"/>
            <a:r>
              <a:rPr lang="en-US" dirty="0" smtClean="0"/>
              <a:t>ADHD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4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810000" cy="381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81200"/>
            <a:ext cx="3810000" cy="381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336519">
            <a:off x="1194254" y="4560129"/>
            <a:ext cx="749808" cy="1211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33600"/>
            <a:ext cx="4038600" cy="4038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133600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4600" dirty="0" smtClean="0"/>
              <a:t>Embolization?</a:t>
            </a:r>
          </a:p>
          <a:p>
            <a:pPr marL="411480" lvl="1" indent="0">
              <a:buNone/>
            </a:pPr>
            <a:r>
              <a:rPr lang="en-US" sz="4400" dirty="0" smtClean="0"/>
              <a:t>	YES </a:t>
            </a:r>
            <a:r>
              <a:rPr lang="en-US" sz="4400" dirty="0" smtClean="0">
                <a:solidFill>
                  <a:srgbClr val="00B050"/>
                </a:solidFill>
              </a:rPr>
              <a:t>√</a:t>
            </a:r>
          </a:p>
          <a:p>
            <a:pPr marL="411480" lvl="1" indent="0">
              <a:buNone/>
            </a:pPr>
            <a:r>
              <a:rPr lang="en-US" sz="4400" dirty="0" smtClean="0"/>
              <a:t>			</a:t>
            </a:r>
          </a:p>
          <a:p>
            <a:pPr marL="411480" lvl="1" indent="0">
              <a:buNone/>
            </a:pPr>
            <a:r>
              <a:rPr lang="en-US" sz="4400" dirty="0" smtClean="0"/>
              <a:t>			</a:t>
            </a:r>
            <a:r>
              <a:rPr lang="en-US" sz="3600" dirty="0" smtClean="0"/>
              <a:t>Or</a:t>
            </a:r>
            <a:r>
              <a:rPr lang="en-US" sz="4400" dirty="0" smtClean="0"/>
              <a:t>	</a:t>
            </a:r>
          </a:p>
          <a:p>
            <a:pPr marL="411480" lvl="1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				</a:t>
            </a:r>
          </a:p>
          <a:p>
            <a:pPr marL="411480" lvl="1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				NO </a:t>
            </a:r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994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Embolization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Pros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Limit </a:t>
            </a:r>
            <a:r>
              <a:rPr lang="en-US" dirty="0" err="1" smtClean="0"/>
              <a:t>variceal</a:t>
            </a:r>
            <a:r>
              <a:rPr lang="en-US" dirty="0" smtClean="0"/>
              <a:t> filling/recanalization</a:t>
            </a:r>
          </a:p>
          <a:p>
            <a:r>
              <a:rPr lang="en-US" dirty="0" smtClean="0"/>
              <a:t>Reduce risk of recurrent hemorrhage due to shunt dysfunction</a:t>
            </a:r>
          </a:p>
          <a:p>
            <a:pPr lvl="1"/>
            <a:r>
              <a:rPr lang="en-US" dirty="0" smtClean="0"/>
              <a:t>Relevance in PTFE era?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Cons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Increased</a:t>
            </a:r>
          </a:p>
          <a:p>
            <a:pPr lvl="1"/>
            <a:r>
              <a:rPr lang="en-US" dirty="0" smtClean="0"/>
              <a:t>Procedure duration</a:t>
            </a:r>
          </a:p>
          <a:p>
            <a:pPr lvl="1"/>
            <a:r>
              <a:rPr lang="en-US" dirty="0" smtClean="0"/>
              <a:t>Cost</a:t>
            </a:r>
          </a:p>
          <a:p>
            <a:pPr lvl="1"/>
            <a:r>
              <a:rPr lang="en-US" dirty="0" smtClean="0"/>
              <a:t>Radiation exposure</a:t>
            </a:r>
          </a:p>
          <a:p>
            <a:r>
              <a:rPr lang="en-US" dirty="0" smtClean="0"/>
              <a:t>Small incidence of post-embolization syndrome with </a:t>
            </a:r>
            <a:r>
              <a:rPr lang="en-US" dirty="0" err="1" smtClean="0"/>
              <a:t>sclerosing</a:t>
            </a:r>
            <a:r>
              <a:rPr lang="en-US" dirty="0" smtClean="0"/>
              <a:t>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Embolization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Variceal</a:t>
            </a:r>
            <a:r>
              <a:rPr lang="en-US" dirty="0" smtClean="0"/>
              <a:t> bleeding</a:t>
            </a:r>
          </a:p>
          <a:p>
            <a:pPr lvl="1"/>
            <a:r>
              <a:rPr lang="en-US" dirty="0" smtClean="0"/>
              <a:t>90-100% immediate cessation of bleeding s/p TIPS</a:t>
            </a:r>
          </a:p>
          <a:p>
            <a:pPr lvl="1"/>
            <a:r>
              <a:rPr lang="en-US" dirty="0" smtClean="0"/>
              <a:t>17-24% recurrent bleeding</a:t>
            </a:r>
          </a:p>
          <a:p>
            <a:pPr lvl="1"/>
            <a:endParaRPr lang="en-US" dirty="0"/>
          </a:p>
          <a:p>
            <a:r>
              <a:rPr lang="en-US" dirty="0" smtClean="0"/>
              <a:t>Does it make a difference?</a:t>
            </a:r>
          </a:p>
          <a:p>
            <a:pPr lvl="1"/>
            <a:r>
              <a:rPr lang="en-US" dirty="0" smtClean="0"/>
              <a:t>Meta-analysis of six studies</a:t>
            </a:r>
          </a:p>
          <a:p>
            <a:pPr lvl="2"/>
            <a:r>
              <a:rPr lang="en-US" dirty="0" smtClean="0"/>
              <a:t>TIPS &amp; </a:t>
            </a:r>
            <a:r>
              <a:rPr lang="en-US" dirty="0" err="1" smtClean="0"/>
              <a:t>variceal</a:t>
            </a:r>
            <a:r>
              <a:rPr lang="en-US" dirty="0" smtClean="0"/>
              <a:t> embolization</a:t>
            </a:r>
          </a:p>
          <a:p>
            <a:pPr lvl="3"/>
            <a:r>
              <a:rPr lang="en-US" dirty="0" smtClean="0"/>
              <a:t>Lower incidence of </a:t>
            </a:r>
            <a:r>
              <a:rPr lang="en-US" dirty="0" err="1" smtClean="0"/>
              <a:t>variceal</a:t>
            </a:r>
            <a:r>
              <a:rPr lang="en-US" dirty="0" smtClean="0"/>
              <a:t> </a:t>
            </a:r>
            <a:r>
              <a:rPr lang="en-US" dirty="0" err="1" smtClean="0"/>
              <a:t>rebleeding</a:t>
            </a:r>
            <a:endParaRPr lang="en-US" dirty="0" smtClean="0"/>
          </a:p>
          <a:p>
            <a:pPr lvl="3"/>
            <a:r>
              <a:rPr lang="en-US" dirty="0" smtClean="0"/>
              <a:t>Similar incidence of shunt dysfunction, HE &amp; death</a:t>
            </a:r>
          </a:p>
          <a:p>
            <a:pPr lvl="2"/>
            <a:r>
              <a:rPr lang="en-US" dirty="0" err="1" smtClean="0"/>
              <a:t>Heterogenous</a:t>
            </a:r>
            <a:r>
              <a:rPr lang="en-US" dirty="0" smtClean="0"/>
              <a:t>  studies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92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Balloon angioplasty reduced thrombus burden in MPV</a:t>
            </a:r>
          </a:p>
          <a:p>
            <a:r>
              <a:rPr lang="en-US" dirty="0" smtClean="0"/>
              <a:t>Decision made to coil </a:t>
            </a:r>
            <a:r>
              <a:rPr lang="en-US" dirty="0" err="1" smtClean="0"/>
              <a:t>embolize</a:t>
            </a:r>
            <a:r>
              <a:rPr lang="en-US" dirty="0" smtClean="0"/>
              <a:t> the coronary vein to improve </a:t>
            </a:r>
            <a:r>
              <a:rPr lang="en-US" dirty="0" err="1" smtClean="0"/>
              <a:t>hepatopetal</a:t>
            </a:r>
            <a:r>
              <a:rPr lang="en-US" dirty="0" smtClean="0"/>
              <a:t> portal flow</a:t>
            </a:r>
          </a:p>
          <a:p>
            <a:pPr lvl="1"/>
            <a:r>
              <a:rPr lang="en-US" dirty="0" smtClean="0"/>
              <a:t>Reduced chance of thrombus propagation</a:t>
            </a:r>
          </a:p>
          <a:p>
            <a:pPr lvl="1"/>
            <a:r>
              <a:rPr lang="en-US" dirty="0" smtClean="0"/>
              <a:t>?Avoid need for anticoagulation</a:t>
            </a:r>
          </a:p>
          <a:p>
            <a:pPr lvl="1"/>
            <a:endParaRPr lang="en-US" dirty="0"/>
          </a:p>
          <a:p>
            <a:r>
              <a:rPr lang="en-US" dirty="0" smtClean="0"/>
              <a:t>Reduction in portosystemic gradient</a:t>
            </a:r>
          </a:p>
          <a:p>
            <a:pPr lvl="1"/>
            <a:r>
              <a:rPr lang="en-US" dirty="0" smtClean="0"/>
              <a:t>Pre:  18 mmHg</a:t>
            </a:r>
          </a:p>
          <a:p>
            <a:pPr lvl="1"/>
            <a:r>
              <a:rPr lang="en-US" dirty="0" smtClean="0"/>
              <a:t>Post: 9 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2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TIPS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6002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363636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Parallel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Patent TIPS on US 48 hours post-procedure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No hepatic encephalopathy</a:t>
            </a:r>
          </a:p>
          <a:p>
            <a:pPr lvl="1"/>
            <a:r>
              <a:rPr lang="en-US" dirty="0" smtClean="0"/>
              <a:t>Normal diet</a:t>
            </a:r>
          </a:p>
          <a:p>
            <a:pPr lvl="1"/>
            <a:r>
              <a:rPr lang="en-US" dirty="0" smtClean="0"/>
              <a:t>Lactulose and </a:t>
            </a:r>
            <a:r>
              <a:rPr lang="en-US" dirty="0" err="1" smtClean="0"/>
              <a:t>rifaximin</a:t>
            </a:r>
            <a:r>
              <a:rPr lang="en-US" dirty="0" smtClean="0"/>
              <a:t> restarted</a:t>
            </a:r>
          </a:p>
          <a:p>
            <a:r>
              <a:rPr lang="en-US" dirty="0" smtClean="0"/>
              <a:t>During TIPS</a:t>
            </a:r>
          </a:p>
          <a:p>
            <a:pPr lvl="1"/>
            <a:r>
              <a:rPr lang="en-US" dirty="0" smtClean="0"/>
              <a:t>Incidental diagnosis of non-occlusive RIGHT IJV thrombus</a:t>
            </a:r>
          </a:p>
          <a:p>
            <a:pPr lvl="2"/>
            <a:r>
              <a:rPr lang="en-US" dirty="0" smtClean="0"/>
              <a:t>Likely catheter-related 2/2 CVC at OSH</a:t>
            </a:r>
          </a:p>
          <a:p>
            <a:pPr lvl="2"/>
            <a:r>
              <a:rPr lang="en-US" dirty="0" smtClean="0"/>
              <a:t>New diagnosis PFO &amp; variceal bleeding</a:t>
            </a:r>
          </a:p>
          <a:p>
            <a:r>
              <a:rPr lang="en-US" dirty="0" smtClean="0"/>
              <a:t>Patient commenced on heparin </a:t>
            </a:r>
            <a:r>
              <a:rPr lang="en-US" dirty="0" err="1" smtClean="0"/>
              <a:t>gtt</a:t>
            </a:r>
            <a:r>
              <a:rPr lang="en-US" dirty="0" smtClean="0"/>
              <a:t> 2 days post-procedure</a:t>
            </a:r>
          </a:p>
          <a:p>
            <a:r>
              <a:rPr lang="en-US" dirty="0" smtClean="0"/>
              <a:t>Transitioned to dabigatran 150mg PO 7 days post-procedure</a:t>
            </a:r>
          </a:p>
          <a:p>
            <a:pPr lvl="1"/>
            <a:r>
              <a:rPr lang="en-US" dirty="0" smtClean="0"/>
              <a:t>Chosen because of available reversal agent</a:t>
            </a:r>
          </a:p>
        </p:txBody>
      </p:sp>
    </p:spTree>
    <p:extLst>
      <p:ext uri="{BB962C8B-B14F-4D97-AF65-F5344CB8AC3E}">
        <p14:creationId xmlns:p14="http://schemas.microsoft.com/office/powerpoint/2010/main" val="266028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Discharged 10 days post-procedure</a:t>
            </a:r>
          </a:p>
          <a:p>
            <a:r>
              <a:rPr lang="en-US" dirty="0" smtClean="0"/>
              <a:t>Local </a:t>
            </a:r>
            <a:r>
              <a:rPr lang="en-US" dirty="0"/>
              <a:t>GI service</a:t>
            </a:r>
          </a:p>
          <a:p>
            <a:r>
              <a:rPr lang="en-US" dirty="0"/>
              <a:t>Repeat US neck to determine length of </a:t>
            </a:r>
            <a:r>
              <a:rPr lang="en-US" dirty="0" smtClean="0"/>
              <a:t>anticoagulation</a:t>
            </a:r>
          </a:p>
          <a:p>
            <a:pPr lvl="1"/>
            <a:r>
              <a:rPr lang="en-US" dirty="0" smtClean="0"/>
              <a:t>Dabigatran for 3 months</a:t>
            </a:r>
          </a:p>
          <a:p>
            <a:r>
              <a:rPr lang="en-US" dirty="0" smtClean="0"/>
              <a:t>Diuretics</a:t>
            </a:r>
          </a:p>
          <a:p>
            <a:pPr lvl="1"/>
            <a:r>
              <a:rPr lang="en-US" dirty="0" smtClean="0"/>
              <a:t>Furosemide 20mg P Q24H</a:t>
            </a:r>
          </a:p>
          <a:p>
            <a:pPr lvl="1"/>
            <a:r>
              <a:rPr lang="en-US" dirty="0" smtClean="0"/>
              <a:t>Spironolactone 100mg PO Q24H</a:t>
            </a:r>
          </a:p>
          <a:p>
            <a:r>
              <a:rPr lang="en-US" dirty="0" err="1" smtClean="0"/>
              <a:t>Nadolol</a:t>
            </a:r>
            <a:r>
              <a:rPr lang="en-US" dirty="0" smtClean="0"/>
              <a:t> 40mg PO Q24H</a:t>
            </a:r>
          </a:p>
          <a:p>
            <a:r>
              <a:rPr lang="en-US" dirty="0" smtClean="0"/>
              <a:t>Lactulose 30mls PO Q6H</a:t>
            </a:r>
          </a:p>
          <a:p>
            <a:r>
              <a:rPr lang="en-US" dirty="0" err="1" smtClean="0"/>
              <a:t>Rifaximin</a:t>
            </a:r>
            <a:r>
              <a:rPr lang="en-US" dirty="0" smtClean="0"/>
              <a:t> 550mg PO Q12H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3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Occlusion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year patency rates</a:t>
            </a:r>
          </a:p>
          <a:p>
            <a:pPr lvl="1"/>
            <a:r>
              <a:rPr lang="en-US" dirty="0" smtClean="0"/>
              <a:t>Bare metal stents: 36-50%</a:t>
            </a:r>
          </a:p>
          <a:p>
            <a:pPr lvl="1"/>
            <a:r>
              <a:rPr lang="en-US" dirty="0" smtClean="0"/>
              <a:t>Expanded PTFE-covered stents: 76-84%</a:t>
            </a:r>
          </a:p>
          <a:p>
            <a:pPr lvl="1"/>
            <a:endParaRPr lang="en-US" dirty="0"/>
          </a:p>
          <a:p>
            <a:r>
              <a:rPr lang="en-US" dirty="0" smtClean="0"/>
              <a:t>MGH institutional follow-up post-TIPS</a:t>
            </a:r>
          </a:p>
          <a:p>
            <a:pPr lvl="1"/>
            <a:r>
              <a:rPr lang="en-US" dirty="0" smtClean="0"/>
              <a:t>US and IR Clinic follow up</a:t>
            </a:r>
          </a:p>
          <a:p>
            <a:pPr lvl="2"/>
            <a:r>
              <a:rPr lang="en-US" dirty="0"/>
              <a:t>4</a:t>
            </a:r>
            <a:r>
              <a:rPr lang="en-US" dirty="0" smtClean="0"/>
              <a:t> weeks post-procedure, then every six months</a:t>
            </a:r>
          </a:p>
        </p:txBody>
      </p:sp>
    </p:spTree>
    <p:extLst>
      <p:ext uri="{BB962C8B-B14F-4D97-AF65-F5344CB8AC3E}">
        <p14:creationId xmlns:p14="http://schemas.microsoft.com/office/powerpoint/2010/main" val="188144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18" y="71582"/>
            <a:ext cx="3200400" cy="32050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6200"/>
            <a:ext cx="32004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565236"/>
            <a:ext cx="32004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65236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Chan C-Y &amp; Liang P-C. </a:t>
            </a:r>
            <a:r>
              <a:rPr lang="en-US" dirty="0"/>
              <a:t>Recanalization of an </a:t>
            </a:r>
            <a:r>
              <a:rPr lang="en-US" dirty="0" smtClean="0"/>
              <a:t>Occluded Intrahepatic </a:t>
            </a:r>
            <a:r>
              <a:rPr lang="en-US" dirty="0"/>
              <a:t>Portosystemic Covered </a:t>
            </a:r>
            <a:r>
              <a:rPr lang="en-US" dirty="0" smtClean="0"/>
              <a:t>Stent via </a:t>
            </a:r>
            <a:r>
              <a:rPr lang="en-US" dirty="0"/>
              <a:t>the Percutaneous </a:t>
            </a:r>
            <a:r>
              <a:rPr lang="en-US" dirty="0" err="1" smtClean="0"/>
              <a:t>Transhepatic</a:t>
            </a:r>
            <a:r>
              <a:rPr lang="en-US" dirty="0"/>
              <a:t> </a:t>
            </a:r>
            <a:r>
              <a:rPr lang="en-US" dirty="0" smtClean="0"/>
              <a:t>Approach. </a:t>
            </a:r>
            <a:r>
              <a:rPr lang="en-US" i="1" dirty="0"/>
              <a:t>Korean J </a:t>
            </a:r>
            <a:r>
              <a:rPr lang="en-US" i="1" dirty="0" err="1" smtClean="0"/>
              <a:t>Radiol</a:t>
            </a:r>
            <a:r>
              <a:rPr lang="en-US" dirty="0" smtClean="0"/>
              <a:t> (2010) </a:t>
            </a:r>
            <a:r>
              <a:rPr lang="en-US" dirty="0"/>
              <a:t>11(4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Gaba</a:t>
            </a:r>
            <a:r>
              <a:rPr lang="en-US" b="1" dirty="0"/>
              <a:t> RC.</a:t>
            </a:r>
            <a:r>
              <a:rPr lang="en-US" dirty="0"/>
              <a:t> </a:t>
            </a:r>
            <a:r>
              <a:rPr lang="en-US" dirty="0" err="1"/>
              <a:t>Transjugular</a:t>
            </a:r>
            <a:r>
              <a:rPr lang="en-US" dirty="0"/>
              <a:t> Intrahepatic Portosystemic Shunt Creation With Embolization or Obliteration for </a:t>
            </a:r>
            <a:r>
              <a:rPr lang="en-US" dirty="0" err="1"/>
              <a:t>Variceal</a:t>
            </a:r>
            <a:r>
              <a:rPr lang="en-US" dirty="0"/>
              <a:t> Bleeding. </a:t>
            </a:r>
            <a:r>
              <a:rPr lang="en-US" i="1" dirty="0"/>
              <a:t>Tech </a:t>
            </a:r>
            <a:r>
              <a:rPr lang="en-US" i="1" dirty="0" err="1"/>
              <a:t>Vasc</a:t>
            </a:r>
            <a:r>
              <a:rPr lang="en-US" i="1" dirty="0"/>
              <a:t> Interventional Rad</a:t>
            </a:r>
            <a:r>
              <a:rPr lang="en-US" dirty="0"/>
              <a:t> </a:t>
            </a:r>
            <a:r>
              <a:rPr lang="en-US" dirty="0" smtClean="0"/>
              <a:t>(2016) 19:21-35</a:t>
            </a:r>
          </a:p>
          <a:p>
            <a:r>
              <a:rPr lang="en-US" b="1" dirty="0" err="1" smtClean="0"/>
              <a:t>Haskal</a:t>
            </a:r>
            <a:r>
              <a:rPr lang="en-US" b="1" dirty="0" smtClean="0"/>
              <a:t> ZJ, </a:t>
            </a:r>
            <a:r>
              <a:rPr lang="en-US" b="1" dirty="0" err="1" smtClean="0"/>
              <a:t>Duszak</a:t>
            </a:r>
            <a:r>
              <a:rPr lang="en-US" b="1" dirty="0" smtClean="0"/>
              <a:t> Jr., R &amp; Furth ER. </a:t>
            </a:r>
            <a:r>
              <a:rPr lang="en-US" dirty="0" err="1"/>
              <a:t>Transjugular</a:t>
            </a:r>
            <a:r>
              <a:rPr lang="en-US" dirty="0"/>
              <a:t> Intrahepatic </a:t>
            </a:r>
            <a:r>
              <a:rPr lang="en-US" dirty="0" err="1"/>
              <a:t>Transcaval</a:t>
            </a:r>
            <a:r>
              <a:rPr lang="en-US" dirty="0"/>
              <a:t> Portosystemic</a:t>
            </a:r>
          </a:p>
          <a:p>
            <a:r>
              <a:rPr lang="en-US" dirty="0"/>
              <a:t>Shunt: The Gun-Sight </a:t>
            </a:r>
            <a:r>
              <a:rPr lang="en-US" dirty="0" smtClean="0"/>
              <a:t>Approach</a:t>
            </a:r>
            <a:r>
              <a:rPr lang="en-US" i="1" dirty="0" smtClean="0"/>
              <a:t>. </a:t>
            </a:r>
            <a:r>
              <a:rPr lang="en-US" i="1" dirty="0"/>
              <a:t>JVIR </a:t>
            </a:r>
            <a:r>
              <a:rPr lang="en-US" i="1" dirty="0" smtClean="0"/>
              <a:t>(</a:t>
            </a:r>
            <a:r>
              <a:rPr lang="en-US" dirty="0" smtClean="0"/>
              <a:t>1996) </a:t>
            </a:r>
            <a:r>
              <a:rPr lang="en-US" dirty="0"/>
              <a:t>7:139-142</a:t>
            </a:r>
            <a:endParaRPr lang="en-US" dirty="0" smtClean="0"/>
          </a:p>
          <a:p>
            <a:r>
              <a:rPr lang="en-US" b="1" dirty="0"/>
              <a:t>Kim SK, </a:t>
            </a:r>
            <a:r>
              <a:rPr lang="en-US" b="1" dirty="0" err="1"/>
              <a:t>Belikoff</a:t>
            </a:r>
            <a:r>
              <a:rPr lang="en-US" b="1" dirty="0"/>
              <a:t> BG, Guevara CJ &amp; Park SJ. </a:t>
            </a:r>
            <a:r>
              <a:rPr lang="en-US" dirty="0"/>
              <a:t>An Algorithm for Management After </a:t>
            </a:r>
            <a:r>
              <a:rPr lang="en-US" dirty="0" err="1"/>
              <a:t>Transjugular</a:t>
            </a:r>
            <a:r>
              <a:rPr lang="en-US" dirty="0"/>
              <a:t> Intrahepatic Portosystemic Shunt Placement According to Clinical Manifestations. </a:t>
            </a:r>
            <a:r>
              <a:rPr lang="sv-SE" i="1" dirty="0"/>
              <a:t>Dig Dis Sci</a:t>
            </a:r>
            <a:r>
              <a:rPr lang="sv-SE" dirty="0"/>
              <a:t> (2017) 62:305–318</a:t>
            </a:r>
            <a:r>
              <a:rPr lang="sv-SE" dirty="0" smtClean="0"/>
              <a:t>.</a:t>
            </a:r>
            <a:endParaRPr lang="en-US" b="1" dirty="0" smtClean="0"/>
          </a:p>
          <a:p>
            <a:r>
              <a:rPr lang="en-US" b="1" dirty="0" smtClean="0"/>
              <a:t>Larson M, Kirsch D &amp; Kay D.</a:t>
            </a:r>
            <a:r>
              <a:rPr lang="en-US" dirty="0" smtClean="0"/>
              <a:t> </a:t>
            </a:r>
            <a:r>
              <a:rPr lang="en-US" dirty="0"/>
              <a:t>Parallel </a:t>
            </a:r>
            <a:r>
              <a:rPr lang="en-US" dirty="0" err="1"/>
              <a:t>Transjugular</a:t>
            </a:r>
            <a:r>
              <a:rPr lang="en-US" dirty="0"/>
              <a:t> Intrahepatic Portosystemic </a:t>
            </a:r>
            <a:r>
              <a:rPr lang="en-US" dirty="0" smtClean="0"/>
              <a:t>Shunt (TIPS</a:t>
            </a:r>
            <a:r>
              <a:rPr lang="en-US" dirty="0"/>
              <a:t>) in the Setting of TIPS </a:t>
            </a:r>
            <a:r>
              <a:rPr lang="en-US" dirty="0" smtClean="0"/>
              <a:t>Occlusion. </a:t>
            </a:r>
            <a:r>
              <a:rPr lang="en-US" i="1" dirty="0" err="1"/>
              <a:t>Ochsner</a:t>
            </a:r>
            <a:r>
              <a:rPr lang="en-US" i="1" dirty="0"/>
              <a:t> Journal</a:t>
            </a:r>
            <a:r>
              <a:rPr lang="en-US" dirty="0"/>
              <a:t> </a:t>
            </a:r>
            <a:r>
              <a:rPr lang="en-US" dirty="0" smtClean="0"/>
              <a:t>(2016) 16:113–115.</a:t>
            </a:r>
            <a:endParaRPr lang="en-US" b="1" dirty="0"/>
          </a:p>
          <a:p>
            <a:r>
              <a:rPr lang="en-US" b="1" dirty="0" err="1" smtClean="0"/>
              <a:t>Majdalany</a:t>
            </a:r>
            <a:r>
              <a:rPr lang="en-US" b="1" dirty="0" smtClean="0"/>
              <a:t> BS, Elliott ED, Michaels AJ &amp; </a:t>
            </a:r>
            <a:r>
              <a:rPr lang="en-US" b="1" dirty="0" err="1" smtClean="0"/>
              <a:t>Hanje</a:t>
            </a:r>
            <a:r>
              <a:rPr lang="en-US" b="1" dirty="0" smtClean="0"/>
              <a:t> AJ.</a:t>
            </a:r>
            <a:r>
              <a:rPr lang="en-US" dirty="0" smtClean="0"/>
              <a:t> </a:t>
            </a:r>
            <a:r>
              <a:rPr lang="en-US" dirty="0"/>
              <a:t>Radiofrequency Wire Recanalization of Chronically </a:t>
            </a:r>
            <a:r>
              <a:rPr lang="en-US" dirty="0" smtClean="0"/>
              <a:t>Thrombosed TIPS. </a:t>
            </a:r>
            <a:r>
              <a:rPr lang="en-US" i="1" dirty="0" err="1"/>
              <a:t>Cardiovasc</a:t>
            </a:r>
            <a:r>
              <a:rPr lang="en-US" i="1" dirty="0"/>
              <a:t> </a:t>
            </a:r>
            <a:r>
              <a:rPr lang="en-US" i="1" dirty="0" err="1"/>
              <a:t>Intervent</a:t>
            </a:r>
            <a:r>
              <a:rPr lang="en-US" i="1" dirty="0"/>
              <a:t> </a:t>
            </a:r>
            <a:r>
              <a:rPr lang="en-US" i="1" dirty="0" err="1"/>
              <a:t>Radiol</a:t>
            </a:r>
            <a:r>
              <a:rPr lang="en-US" dirty="0"/>
              <a:t> (2016) </a:t>
            </a:r>
            <a:r>
              <a:rPr lang="en-US" dirty="0" smtClean="0"/>
              <a:t>39:1040–1044.</a:t>
            </a:r>
          </a:p>
          <a:p>
            <a:r>
              <a:rPr lang="it-IT" b="1" dirty="0" smtClean="0"/>
              <a:t>Miraglia R, Maruzzelli L &amp; Luca A.</a:t>
            </a:r>
            <a:r>
              <a:rPr lang="it-IT" dirty="0" smtClean="0"/>
              <a:t> </a:t>
            </a:r>
            <a:r>
              <a:rPr lang="en-US" dirty="0"/>
              <a:t>Recanalization of occlusive </a:t>
            </a:r>
            <a:r>
              <a:rPr lang="en-US" dirty="0" err="1"/>
              <a:t>transjugular</a:t>
            </a:r>
            <a:r>
              <a:rPr lang="en-US" dirty="0"/>
              <a:t> intrahepatic </a:t>
            </a:r>
            <a:r>
              <a:rPr lang="en-US" dirty="0" smtClean="0"/>
              <a:t>portosystemic shunts </a:t>
            </a:r>
            <a:r>
              <a:rPr lang="en-US" dirty="0"/>
              <a:t>inaccessible to the standard </a:t>
            </a:r>
            <a:r>
              <a:rPr lang="en-US" dirty="0" err="1"/>
              <a:t>transvenous</a:t>
            </a:r>
            <a:r>
              <a:rPr lang="en-US" dirty="0"/>
              <a:t> </a:t>
            </a:r>
            <a:r>
              <a:rPr lang="en-US" dirty="0" smtClean="0"/>
              <a:t>approach. </a:t>
            </a:r>
            <a:r>
              <a:rPr lang="en-US" i="1" dirty="0" err="1"/>
              <a:t>Diagn</a:t>
            </a:r>
            <a:r>
              <a:rPr lang="en-US" i="1" dirty="0"/>
              <a:t> </a:t>
            </a:r>
            <a:r>
              <a:rPr lang="en-US" i="1" dirty="0" err="1"/>
              <a:t>Interv</a:t>
            </a:r>
            <a:r>
              <a:rPr lang="en-US" i="1" dirty="0"/>
              <a:t> </a:t>
            </a:r>
            <a:r>
              <a:rPr lang="en-US" i="1" dirty="0" err="1"/>
              <a:t>Radiol</a:t>
            </a:r>
            <a:r>
              <a:rPr lang="en-US" dirty="0"/>
              <a:t> </a:t>
            </a:r>
            <a:r>
              <a:rPr lang="en-US" dirty="0" smtClean="0"/>
              <a:t>(2013</a:t>
            </a:r>
            <a:r>
              <a:rPr lang="en-US" dirty="0"/>
              <a:t>)</a:t>
            </a:r>
            <a:r>
              <a:rPr lang="en-US" dirty="0" smtClean="0"/>
              <a:t> 19:61–65</a:t>
            </a:r>
          </a:p>
          <a:p>
            <a:r>
              <a:rPr lang="en-US" b="1" dirty="0" smtClean="0"/>
              <a:t>Qi X, Liu L, Bai M, Chen H, Wang J, Yang Z, </a:t>
            </a:r>
            <a:r>
              <a:rPr lang="en-US" b="1" dirty="0"/>
              <a:t>Han G &amp; Fan D.</a:t>
            </a:r>
            <a:r>
              <a:rPr lang="en-US" dirty="0"/>
              <a:t> </a:t>
            </a:r>
            <a:r>
              <a:rPr lang="en-US" dirty="0" err="1"/>
              <a:t>Transjugular</a:t>
            </a:r>
            <a:r>
              <a:rPr lang="en-US" dirty="0"/>
              <a:t> intrahepatic portosystemic shunt in combination with or without </a:t>
            </a:r>
            <a:r>
              <a:rPr lang="en-US" dirty="0" err="1"/>
              <a:t>variceal</a:t>
            </a:r>
            <a:r>
              <a:rPr lang="en-US" dirty="0"/>
              <a:t> embolization for the prevention of </a:t>
            </a:r>
            <a:r>
              <a:rPr lang="en-US" dirty="0" err="1"/>
              <a:t>variceal</a:t>
            </a:r>
            <a:r>
              <a:rPr lang="en-US" dirty="0"/>
              <a:t> </a:t>
            </a:r>
            <a:r>
              <a:rPr lang="en-US" dirty="0" err="1"/>
              <a:t>rebleeding</a:t>
            </a:r>
            <a:r>
              <a:rPr lang="en-US" dirty="0"/>
              <a:t>: A meta-analysis. </a:t>
            </a:r>
            <a:r>
              <a:rPr lang="en-US" i="1" dirty="0"/>
              <a:t>Journal of Gastroenterology and </a:t>
            </a:r>
            <a:r>
              <a:rPr lang="en-US" i="1" dirty="0" err="1"/>
              <a:t>Hepatology</a:t>
            </a:r>
            <a:r>
              <a:rPr lang="en-US" dirty="0"/>
              <a:t> </a:t>
            </a:r>
            <a:r>
              <a:rPr lang="en-US" dirty="0" smtClean="0"/>
              <a:t>(2014) 29:688–696</a:t>
            </a:r>
            <a:endParaRPr lang="en-US" dirty="0"/>
          </a:p>
          <a:p>
            <a:r>
              <a:rPr lang="en-US" b="1" dirty="0" smtClean="0"/>
              <a:t>Tanaka T, Gunther RW, </a:t>
            </a:r>
            <a:r>
              <a:rPr lang="en-US" b="1" dirty="0" err="1" smtClean="0"/>
              <a:t>Isfort</a:t>
            </a:r>
            <a:r>
              <a:rPr lang="en-US" b="1" dirty="0" smtClean="0"/>
              <a:t> P, </a:t>
            </a:r>
            <a:r>
              <a:rPr lang="en-US" b="1" dirty="0" err="1" smtClean="0"/>
              <a:t>Kichikawa</a:t>
            </a:r>
            <a:r>
              <a:rPr lang="en-US" b="1" dirty="0" smtClean="0"/>
              <a:t> K &amp; </a:t>
            </a:r>
            <a:r>
              <a:rPr lang="en-US" b="1" dirty="0" err="1" smtClean="0"/>
              <a:t>Mahnken</a:t>
            </a:r>
            <a:r>
              <a:rPr lang="en-US" b="1" dirty="0" smtClean="0"/>
              <a:t> AH.</a:t>
            </a:r>
            <a:r>
              <a:rPr lang="en-US" dirty="0" smtClean="0"/>
              <a:t> Pull-Through </a:t>
            </a:r>
            <a:r>
              <a:rPr lang="en-US" dirty="0"/>
              <a:t>Technique for Recanalization of </a:t>
            </a:r>
            <a:r>
              <a:rPr lang="en-US" dirty="0" smtClean="0"/>
              <a:t>Occluded Portosystemic </a:t>
            </a:r>
            <a:r>
              <a:rPr lang="en-US" dirty="0"/>
              <a:t>Shunts (TIPS): Technical Note and </a:t>
            </a:r>
            <a:r>
              <a:rPr lang="en-US" dirty="0" smtClean="0"/>
              <a:t>Review of </a:t>
            </a:r>
            <a:r>
              <a:rPr lang="en-US" dirty="0"/>
              <a:t>the </a:t>
            </a:r>
            <a:r>
              <a:rPr lang="en-US" dirty="0" smtClean="0"/>
              <a:t>Literature. </a:t>
            </a:r>
            <a:r>
              <a:rPr lang="en-US" i="1" dirty="0" err="1"/>
              <a:t>Cardiovasc</a:t>
            </a:r>
            <a:r>
              <a:rPr lang="en-US" i="1" dirty="0"/>
              <a:t> </a:t>
            </a:r>
            <a:r>
              <a:rPr lang="en-US" i="1" dirty="0" err="1"/>
              <a:t>Intervent</a:t>
            </a:r>
            <a:r>
              <a:rPr lang="en-US" i="1" dirty="0"/>
              <a:t> </a:t>
            </a:r>
            <a:r>
              <a:rPr lang="en-US" i="1" dirty="0" err="1"/>
              <a:t>Radiol</a:t>
            </a:r>
            <a:r>
              <a:rPr lang="en-US" dirty="0" smtClean="0"/>
              <a:t> (2011) 34:406-412.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2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No.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weeks prior to transfer to MGH</a:t>
            </a:r>
          </a:p>
          <a:p>
            <a:pPr lvl="1"/>
            <a:r>
              <a:rPr lang="en-US" dirty="0" smtClean="0"/>
              <a:t>Presented to OSH with large volume hematemesis</a:t>
            </a:r>
          </a:p>
          <a:p>
            <a:pPr lvl="2"/>
            <a:r>
              <a:rPr lang="en-US" dirty="0" smtClean="0"/>
              <a:t>ICU admission requiring intubation</a:t>
            </a:r>
          </a:p>
          <a:p>
            <a:pPr lvl="1"/>
            <a:r>
              <a:rPr lang="en-US" dirty="0" smtClean="0"/>
              <a:t>EGD</a:t>
            </a:r>
          </a:p>
          <a:p>
            <a:pPr lvl="2"/>
            <a:r>
              <a:rPr lang="en-US" dirty="0" smtClean="0"/>
              <a:t>Grade III EV in mid/lower esophagus without active bleeding</a:t>
            </a:r>
          </a:p>
          <a:p>
            <a:pPr lvl="2"/>
            <a:r>
              <a:rPr lang="en-US" dirty="0" err="1" smtClean="0"/>
              <a:t>Variceal</a:t>
            </a:r>
            <a:r>
              <a:rPr lang="en-US" dirty="0" smtClean="0"/>
              <a:t> band ligation x5</a:t>
            </a:r>
          </a:p>
          <a:p>
            <a:pPr lvl="2"/>
            <a:r>
              <a:rPr lang="en-US" dirty="0" smtClean="0"/>
              <a:t>5u </a:t>
            </a:r>
            <a:r>
              <a:rPr lang="en-US" dirty="0" err="1" smtClean="0"/>
              <a:t>pRBCs</a:t>
            </a:r>
            <a:endParaRPr lang="en-US" dirty="0" smtClean="0"/>
          </a:p>
          <a:p>
            <a:pPr lvl="1"/>
            <a:r>
              <a:rPr lang="en-US" dirty="0" smtClean="0"/>
              <a:t>US</a:t>
            </a:r>
          </a:p>
          <a:p>
            <a:pPr lvl="2"/>
            <a:r>
              <a:rPr lang="en-US" dirty="0" smtClean="0"/>
              <a:t>Thrombosed TIPS</a:t>
            </a:r>
          </a:p>
          <a:p>
            <a:pPr lvl="1"/>
            <a:r>
              <a:rPr lang="en-US" dirty="0" smtClean="0"/>
              <a:t>Unsuccessful attempt at TIPS recanalization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Discharged after five day hospitalization with plan for GI follow up</a:t>
            </a:r>
          </a:p>
          <a:p>
            <a:pPr lvl="2"/>
            <a:r>
              <a:rPr lang="en-US" dirty="0" smtClean="0"/>
              <a:t>Stable </a:t>
            </a:r>
            <a:r>
              <a:rPr lang="en-US" dirty="0" err="1" smtClean="0"/>
              <a:t>Hb</a:t>
            </a:r>
            <a:r>
              <a:rPr lang="en-US" dirty="0" smtClean="0"/>
              <a:t> 7.8 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5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031"/>
            <a:ext cx="7620000" cy="4392937"/>
          </a:xfrm>
        </p:spPr>
      </p:pic>
    </p:spTree>
    <p:extLst>
      <p:ext uri="{BB962C8B-B14F-4D97-AF65-F5344CB8AC3E}">
        <p14:creationId xmlns:p14="http://schemas.microsoft.com/office/powerpoint/2010/main" val="1086743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No.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Four days after discharge</a:t>
            </a:r>
          </a:p>
          <a:p>
            <a:pPr lvl="1"/>
            <a:r>
              <a:rPr lang="en-US" dirty="0" smtClean="0"/>
              <a:t>Represented to OSH with recurrent hematemesis</a:t>
            </a:r>
          </a:p>
          <a:p>
            <a:pPr lvl="2"/>
            <a:r>
              <a:rPr lang="en-US" dirty="0" err="1" smtClean="0"/>
              <a:t>Hb</a:t>
            </a:r>
            <a:r>
              <a:rPr lang="en-US" dirty="0" smtClean="0"/>
              <a:t> 7.3 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2"/>
            <a:r>
              <a:rPr lang="en-US" dirty="0" smtClean="0"/>
              <a:t>Repeat EGD</a:t>
            </a:r>
          </a:p>
          <a:p>
            <a:pPr lvl="3"/>
            <a:r>
              <a:rPr lang="en-US" dirty="0" smtClean="0"/>
              <a:t>Multiple banded ulcers in mid/lower esophagus &amp; gastric cardia without active bleeding</a:t>
            </a:r>
          </a:p>
          <a:p>
            <a:pPr lvl="1"/>
            <a:r>
              <a:rPr lang="en-US" dirty="0" smtClean="0"/>
              <a:t>Hospitalization course;</a:t>
            </a:r>
          </a:p>
          <a:p>
            <a:pPr lvl="2"/>
            <a:r>
              <a:rPr lang="en-US" dirty="0" smtClean="0"/>
              <a:t>RIGHT hepatic hydrothorax – chest drain</a:t>
            </a:r>
          </a:p>
          <a:p>
            <a:pPr lvl="2"/>
            <a:r>
              <a:rPr lang="en-US" dirty="0" smtClean="0"/>
              <a:t>Four days after admission</a:t>
            </a:r>
          </a:p>
          <a:p>
            <a:pPr lvl="3"/>
            <a:r>
              <a:rPr lang="en-US" dirty="0" smtClean="0"/>
              <a:t>Recurrent hematemesis</a:t>
            </a:r>
          </a:p>
          <a:p>
            <a:pPr lvl="4"/>
            <a:r>
              <a:rPr lang="en-US" dirty="0" smtClean="0"/>
              <a:t>EGD </a:t>
            </a:r>
          </a:p>
          <a:p>
            <a:pPr lvl="5"/>
            <a:r>
              <a:rPr lang="en-US" dirty="0" smtClean="0"/>
              <a:t>Actively bleeding ulcer in mid-esophagus</a:t>
            </a:r>
          </a:p>
          <a:p>
            <a:pPr lvl="5"/>
            <a:r>
              <a:rPr lang="en-US" dirty="0" smtClean="0"/>
              <a:t>Treated with six clips &amp; epinephrine</a:t>
            </a:r>
          </a:p>
          <a:p>
            <a:pPr lvl="2"/>
            <a:r>
              <a:rPr lang="en-US" dirty="0" smtClean="0"/>
              <a:t>6u </a:t>
            </a:r>
            <a:r>
              <a:rPr lang="en-US" dirty="0" err="1" smtClean="0"/>
              <a:t>pRBCs</a:t>
            </a:r>
            <a:endParaRPr lang="en-US" dirty="0" smtClean="0"/>
          </a:p>
          <a:p>
            <a:pPr lvl="1"/>
            <a:r>
              <a:rPr lang="en-US" dirty="0" smtClean="0"/>
              <a:t>Transferred to MGH for revision of TIPS</a:t>
            </a:r>
          </a:p>
          <a:p>
            <a:pPr lvl="2"/>
            <a:r>
              <a:rPr lang="en-US" dirty="0" err="1" smtClean="0"/>
              <a:t>Hb</a:t>
            </a:r>
            <a:r>
              <a:rPr lang="en-US" dirty="0" smtClean="0"/>
              <a:t> 8 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8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No.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MELD-Na: 17</a:t>
            </a:r>
          </a:p>
          <a:p>
            <a:r>
              <a:rPr lang="en-US" dirty="0" smtClean="0"/>
              <a:t>MELD: 12</a:t>
            </a:r>
          </a:p>
          <a:p>
            <a:endParaRPr lang="en-US" dirty="0"/>
          </a:p>
          <a:p>
            <a:pPr lvl="1"/>
            <a:r>
              <a:rPr lang="en-US" dirty="0" smtClean="0"/>
              <a:t>Serum Creatinine	0.58mg/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Serum Na		132mmol/L</a:t>
            </a:r>
          </a:p>
          <a:p>
            <a:pPr lvl="1"/>
            <a:r>
              <a:rPr lang="en-US" dirty="0" smtClean="0"/>
              <a:t>Total Bilirubin	0.7mg/</a:t>
            </a:r>
            <a:r>
              <a:rPr lang="en-US" dirty="0" err="1" smtClean="0"/>
              <a:t>dL</a:t>
            </a:r>
            <a:endParaRPr lang="en-US" dirty="0" smtClean="0"/>
          </a:p>
          <a:p>
            <a:pPr lvl="1"/>
            <a:r>
              <a:rPr lang="en-US" dirty="0" smtClean="0"/>
              <a:t>INR		1.6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0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600" dirty="0" smtClean="0"/>
              <a:t>Recanalization</a:t>
            </a:r>
          </a:p>
          <a:p>
            <a:pPr marL="114300" indent="0">
              <a:buNone/>
            </a:pPr>
            <a:endParaRPr lang="en-US" sz="4600" dirty="0"/>
          </a:p>
          <a:p>
            <a:pPr marL="2103120" lvl="8" indent="0">
              <a:buNone/>
            </a:pPr>
            <a:r>
              <a:rPr lang="en-US" sz="3800" dirty="0" smtClean="0"/>
              <a:t>      Versus</a:t>
            </a:r>
          </a:p>
          <a:p>
            <a:pPr marL="2103120" lvl="8" indent="0">
              <a:buNone/>
            </a:pPr>
            <a:endParaRPr lang="en-US" sz="3800" dirty="0"/>
          </a:p>
          <a:p>
            <a:pPr marL="2103120" lvl="8" indent="0">
              <a:buNone/>
            </a:pPr>
            <a:r>
              <a:rPr lang="en-US" sz="3800" dirty="0" smtClean="0"/>
              <a:t>	       </a:t>
            </a:r>
            <a:r>
              <a:rPr lang="en-US" sz="4600" dirty="0" smtClean="0"/>
              <a:t>Parallel TIPS</a:t>
            </a:r>
          </a:p>
        </p:txBody>
      </p:sp>
    </p:spTree>
    <p:extLst>
      <p:ext uri="{BB962C8B-B14F-4D97-AF65-F5344CB8AC3E}">
        <p14:creationId xmlns:p14="http://schemas.microsoft.com/office/powerpoint/2010/main" val="17969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xial_SiZqt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46400" y="3530600"/>
            <a:ext cx="3251200" cy="3251200"/>
          </a:xfrm>
          <a:prstGeom prst="rect">
            <a:avLst/>
          </a:prstGeom>
        </p:spPr>
      </p:pic>
      <p:pic>
        <p:nvPicPr>
          <p:cNvPr id="8" name="Coronal_x8Lfqk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2400" y="177800"/>
            <a:ext cx="3251200" cy="3251200"/>
          </a:xfrm>
          <a:prstGeom prst="rect">
            <a:avLst/>
          </a:prstGeom>
        </p:spPr>
      </p:pic>
      <p:pic>
        <p:nvPicPr>
          <p:cNvPr id="9" name="Sagittal_INOtvY.mp4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15000" y="167807"/>
            <a:ext cx="32512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4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9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1294</TotalTime>
  <Words>1073</Words>
  <Application>Microsoft Macintosh PowerPoint</Application>
  <PresentationFormat>On-screen Show (4:3)</PresentationFormat>
  <Paragraphs>217</Paragraphs>
  <Slides>31</Slides>
  <Notes>7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Adjacency</vt:lpstr>
      <vt:lpstr>Non-Acute TIPS Occlusion; Recanalization vs. Parallel TIPS  </vt:lpstr>
      <vt:lpstr>Background</vt:lpstr>
      <vt:lpstr>TIPS</vt:lpstr>
      <vt:lpstr>Presentation No. 1</vt:lpstr>
      <vt:lpstr>US</vt:lpstr>
      <vt:lpstr>Presentation No. 2</vt:lpstr>
      <vt:lpstr>Presentation No. 2</vt:lpstr>
      <vt:lpstr>Options?</vt:lpstr>
      <vt:lpstr>PowerPoint Presentation</vt:lpstr>
      <vt:lpstr>Stent Position</vt:lpstr>
      <vt:lpstr>Recanalization</vt:lpstr>
      <vt:lpstr>Recanalization</vt:lpstr>
      <vt:lpstr>Recanalization Attempt</vt:lpstr>
      <vt:lpstr>Advanced Recanalization Techniques</vt:lpstr>
      <vt:lpstr>What Next?</vt:lpstr>
      <vt:lpstr>Parallel TIPS – 1st Attempt</vt:lpstr>
      <vt:lpstr>Parallel TIPS – 2nd Attempt</vt:lpstr>
      <vt:lpstr>Parallel TIPS</vt:lpstr>
      <vt:lpstr>Parallel TIPS</vt:lpstr>
      <vt:lpstr>Parallel TIPS</vt:lpstr>
      <vt:lpstr>Parallel TIPS</vt:lpstr>
      <vt:lpstr>Options?</vt:lpstr>
      <vt:lpstr>Embolization</vt:lpstr>
      <vt:lpstr>Embolization</vt:lpstr>
      <vt:lpstr>Parallel TIPS</vt:lpstr>
      <vt:lpstr>Parallel TIPS</vt:lpstr>
      <vt:lpstr>Post Parallel TIPS</vt:lpstr>
      <vt:lpstr>Follow Up</vt:lpstr>
      <vt:lpstr>TIPS Occlusion</vt:lpstr>
      <vt:lpstr>References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Chronically Occluded TIPS; Recanalization vs. Parallel Stenting?</dc:title>
  <dc:creator>Cahalane, Alexis Michael</dc:creator>
  <cp:lastModifiedBy>Raul Uppot</cp:lastModifiedBy>
  <cp:revision>54</cp:revision>
  <dcterms:created xsi:type="dcterms:W3CDTF">2017-03-29T12:04:40Z</dcterms:created>
  <dcterms:modified xsi:type="dcterms:W3CDTF">2017-04-04T00:36:35Z</dcterms:modified>
</cp:coreProperties>
</file>