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20"/>
  </p:notesMasterIdLst>
  <p:handoutMasterIdLst>
    <p:handoutMasterId r:id="rId21"/>
  </p:handoutMasterIdLst>
  <p:sldIdLst>
    <p:sldId id="263" r:id="rId2"/>
    <p:sldId id="264" r:id="rId3"/>
    <p:sldId id="265" r:id="rId4"/>
    <p:sldId id="267" r:id="rId5"/>
    <p:sldId id="257" r:id="rId6"/>
    <p:sldId id="266" r:id="rId7"/>
    <p:sldId id="277" r:id="rId8"/>
    <p:sldId id="258" r:id="rId9"/>
    <p:sldId id="273" r:id="rId10"/>
    <p:sldId id="259" r:id="rId11"/>
    <p:sldId id="260" r:id="rId12"/>
    <p:sldId id="261" r:id="rId13"/>
    <p:sldId id="262" r:id="rId14"/>
    <p:sldId id="270" r:id="rId15"/>
    <p:sldId id="275" r:id="rId16"/>
    <p:sldId id="274" r:id="rId17"/>
    <p:sldId id="276" r:id="rId18"/>
    <p:sldId id="27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95" autoAdjust="0"/>
  </p:normalViewPr>
  <p:slideViewPr>
    <p:cSldViewPr snapToGrid="0" snapToObjects="1" showGuides="1">
      <p:cViewPr>
        <p:scale>
          <a:sx n="78" d="100"/>
          <a:sy n="78" d="100"/>
        </p:scale>
        <p:origin x="-28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D9EC19-7BF0-E14A-8B74-88D47EA1F2ED}" type="datetimeFigureOut">
              <a:rPr lang="en-US" smtClean="0"/>
              <a:pPr/>
              <a:t>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ECC6E1-564C-B545-BEBB-F0A67AD1133A}" type="slidenum">
              <a:rPr lang="en-US" smtClean="0"/>
              <a:pPr/>
              <a:t>‹#›</a:t>
            </a:fld>
            <a:endParaRPr lang="en-US"/>
          </a:p>
        </p:txBody>
      </p:sp>
    </p:spTree>
    <p:extLst>
      <p:ext uri="{BB962C8B-B14F-4D97-AF65-F5344CB8AC3E}">
        <p14:creationId xmlns:p14="http://schemas.microsoft.com/office/powerpoint/2010/main" val="3733926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EF1A3-5FA3-B444-AD1D-4FD01BA15E30}" type="datetimeFigureOut">
              <a:rPr lang="en-US" smtClean="0"/>
              <a:pPr/>
              <a:t>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F5DDFC-5F3A-D044-A6C4-CFC21F6293DB}" type="slidenum">
              <a:rPr lang="en-US" smtClean="0"/>
              <a:pPr/>
              <a:t>‹#›</a:t>
            </a:fld>
            <a:endParaRPr lang="en-US"/>
          </a:p>
        </p:txBody>
      </p:sp>
    </p:spTree>
    <p:extLst>
      <p:ext uri="{BB962C8B-B14F-4D97-AF65-F5344CB8AC3E}">
        <p14:creationId xmlns:p14="http://schemas.microsoft.com/office/powerpoint/2010/main" val="843076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-As a unit, the balloon, snare, stent, and sheath were gently pulled out of the right pulmonary artery over the wire and into the IVC.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using the right IJ access, a 6 French 15 mm Goose neck snare was placed through the sheath and into the IVC </a:t>
            </a:r>
          </a:p>
          <a:p>
            <a:r>
              <a:rPr lang="en-US" dirty="0" smtClean="0"/>
              <a:t>-The distal portion of the Rosen wire was snared and pulled out of the right IJ access sheath to obtain through and through access via the right common femoral vein and right IJ vein.  </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-16 French 40 cm sheath was placed via the right internal jugular vein.  </a:t>
            </a:r>
          </a:p>
          <a:p>
            <a:r>
              <a:rPr lang="en-US" dirty="0" smtClean="0"/>
              <a:t>-7 French 15-20 mm Ensnare was placed through the sheath and used to snare the distal aspect of the stent after the balloon was mildly inflated.  </a:t>
            </a:r>
          </a:p>
          <a:p>
            <a:r>
              <a:rPr lang="en-US" dirty="0" smtClean="0"/>
              <a:t>-The sheath was then slowly advanced over the stent to re-capture / re-sheath the stent.  </a:t>
            </a:r>
          </a:p>
          <a:p>
            <a:r>
              <a:rPr lang="en-US" dirty="0" smtClean="0"/>
              <a:t>-However, after the majority of the stent was within the sheath, the snare became detached from the stent and a small portion of the stent remained </a:t>
            </a:r>
          </a:p>
          <a:p>
            <a:r>
              <a:rPr lang="en-US" dirty="0" smtClean="0"/>
              <a:t>outside of the 16 French sheath but still captured by the distal original</a:t>
            </a:r>
            <a:r>
              <a:rPr lang="en-US" baseline="0" dirty="0" smtClean="0"/>
              <a:t> </a:t>
            </a:r>
            <a:r>
              <a:rPr lang="en-US" dirty="0" smtClean="0"/>
              <a:t>snare.  </a:t>
            </a:r>
          </a:p>
          <a:p>
            <a:endParaRPr lang="en-US" dirty="0" smtClean="0"/>
          </a:p>
          <a:p>
            <a:endParaRPr lang="en-US" dirty="0" smtClean="0"/>
          </a:p>
          <a:p>
            <a:endParaRPr lang="en-US" dirty="0" smtClean="0"/>
          </a:p>
          <a:p>
            <a:r>
              <a:rPr lang="en-US" dirty="0" smtClean="0"/>
              <a:t>-The 6 French sheath was removed and after serial dilation with 10, 14 and 16 French dilators, a 16 French 40 cm sheath was placed via the right internal jugular vein.  </a:t>
            </a:r>
          </a:p>
          <a:p>
            <a:r>
              <a:rPr lang="en-US" dirty="0" smtClean="0"/>
              <a:t>-The inner dilator was removed and the sheath was advanced over the Rosen wire and to the distal aspect of the stent.  </a:t>
            </a:r>
          </a:p>
          <a:p>
            <a:r>
              <a:rPr lang="en-US" dirty="0" smtClean="0"/>
              <a:t>-A 7 French 15-20 mm Ensnare was placed through the sheath and used to snare the distal aspect of the stent after the balloon was mildly inflated.  </a:t>
            </a:r>
          </a:p>
          <a:p>
            <a:r>
              <a:rPr lang="en-US" dirty="0" smtClean="0"/>
              <a:t>-The sheath was then slowly advanced over the stent to re-capture / re-sheath the stent.  </a:t>
            </a:r>
          </a:p>
          <a:p>
            <a:r>
              <a:rPr lang="en-US" dirty="0" smtClean="0"/>
              <a:t>-However, after the majority of the stent was within the sheath, the snare became detached from the stent and a small portion of the stent remained </a:t>
            </a:r>
          </a:p>
          <a:p>
            <a:r>
              <a:rPr lang="en-US" dirty="0" smtClean="0"/>
              <a:t>outside of the 16 French sheath but still captured by the distal original</a:t>
            </a:r>
            <a:r>
              <a:rPr lang="en-US" baseline="0" dirty="0" smtClean="0"/>
              <a:t> </a:t>
            </a:r>
            <a:r>
              <a:rPr lang="en-US" dirty="0" smtClean="0"/>
              <a:t>snare.  </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t>
            </a:r>
            <a:r>
              <a:rPr lang="en-US" dirty="0" err="1" smtClean="0"/>
              <a:t>Pursestring</a:t>
            </a:r>
            <a:r>
              <a:rPr lang="en-US" dirty="0" smtClean="0"/>
              <a:t> sutures were placed at the right IJ vein access site.  </a:t>
            </a:r>
          </a:p>
          <a:p>
            <a:r>
              <a:rPr lang="en-US" dirty="0" smtClean="0"/>
              <a:t>-The entire through and through access system including both</a:t>
            </a:r>
            <a:r>
              <a:rPr lang="en-US" baseline="0" dirty="0" smtClean="0"/>
              <a:t> </a:t>
            </a:r>
            <a:r>
              <a:rPr lang="en-US" dirty="0" smtClean="0"/>
              <a:t>sheaths, wire, balloon, stent, and snares were pulled through the right IJ</a:t>
            </a:r>
            <a:r>
              <a:rPr lang="en-US" baseline="0" dirty="0" smtClean="0"/>
              <a:t> </a:t>
            </a:r>
            <a:r>
              <a:rPr lang="en-US" dirty="0" smtClean="0"/>
              <a:t>access site.  </a:t>
            </a:r>
          </a:p>
          <a:p>
            <a:r>
              <a:rPr lang="en-US" dirty="0" smtClean="0"/>
              <a:t>-The right IJ sheath and stent and snare were removed.  </a:t>
            </a:r>
          </a:p>
          <a:p>
            <a:r>
              <a:rPr lang="en-US" dirty="0" smtClean="0"/>
              <a:t>-The right common femoral vein sheath,</a:t>
            </a:r>
            <a:r>
              <a:rPr lang="en-US" baseline="0" dirty="0" smtClean="0"/>
              <a:t> </a:t>
            </a:r>
            <a:r>
              <a:rPr lang="en-US" dirty="0" smtClean="0"/>
              <a:t>Rosen wire,</a:t>
            </a:r>
            <a:r>
              <a:rPr lang="en-US" baseline="0" dirty="0" smtClean="0"/>
              <a:t> </a:t>
            </a:r>
            <a:r>
              <a:rPr lang="en-US" dirty="0" smtClean="0"/>
              <a:t>balloon, and snare were pulled back into the body and removed via the right common femoral vein access</a:t>
            </a:r>
          </a:p>
          <a:p>
            <a:endParaRPr lang="en-US" dirty="0" smtClean="0"/>
          </a:p>
        </p:txBody>
      </p:sp>
      <p:sp>
        <p:nvSpPr>
          <p:cNvPr id="4" name="Slide Number Placeholder 3"/>
          <p:cNvSpPr>
            <a:spLocks noGrp="1"/>
          </p:cNvSpPr>
          <p:nvPr>
            <p:ph type="sldNum" sz="quarter" idx="10"/>
          </p:nvPr>
        </p:nvSpPr>
        <p:spPr/>
        <p:txBody>
          <a:bodyPr/>
          <a:lstStyle/>
          <a:p>
            <a:fld id="{F9F5DDFC-5F3A-D044-A6C4-CFC21F6293D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16F</a:t>
            </a:r>
            <a:r>
              <a:rPr lang="en-US" baseline="0" dirty="0" smtClean="0"/>
              <a:t> RIJ</a:t>
            </a:r>
            <a:r>
              <a:rPr lang="en-US" dirty="0" smtClean="0"/>
              <a:t> and 11F RCFV</a:t>
            </a:r>
            <a:r>
              <a:rPr lang="en-US" baseline="0" dirty="0" smtClean="0"/>
              <a:t> </a:t>
            </a:r>
            <a:r>
              <a:rPr lang="en-US" dirty="0" smtClean="0"/>
              <a:t>sheaths outside the patient at RIJ access</a:t>
            </a:r>
            <a:r>
              <a:rPr lang="en-US" baseline="0" dirty="0" smtClean="0"/>
              <a:t> site.  </a:t>
            </a:r>
          </a:p>
        </p:txBody>
      </p:sp>
      <p:sp>
        <p:nvSpPr>
          <p:cNvPr id="4" name="Slide Number Placeholder 3"/>
          <p:cNvSpPr>
            <a:spLocks noGrp="1"/>
          </p:cNvSpPr>
          <p:nvPr>
            <p:ph type="sldNum" sz="quarter" idx="10"/>
          </p:nvPr>
        </p:nvSpPr>
        <p:spPr/>
        <p:txBody>
          <a:bodyPr/>
          <a:lstStyle/>
          <a:p>
            <a:fld id="{F9F5DDFC-5F3A-D044-A6C4-CFC21F6293D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-After removal of 16F sheath and stent from the patient with stent still partially within the sheath.</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-Stent removed from the sheath. </a:t>
            </a:r>
          </a:p>
          <a:p>
            <a:r>
              <a:rPr lang="en-US" baseline="0" dirty="0" smtClean="0"/>
              <a:t>-</a:t>
            </a:r>
            <a:r>
              <a:rPr lang="en-US" baseline="0" dirty="0" err="1" smtClean="0"/>
              <a:t>Viabahn</a:t>
            </a:r>
            <a:r>
              <a:rPr lang="en-US" baseline="0" dirty="0" smtClean="0"/>
              <a:t> stent.</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17</a:t>
            </a:fld>
            <a:endParaRPr lang="en-US"/>
          </a:p>
        </p:txBody>
      </p:sp>
    </p:spTree>
    <p:extLst>
      <p:ext uri="{BB962C8B-B14F-4D97-AF65-F5344CB8AC3E}">
        <p14:creationId xmlns:p14="http://schemas.microsoft.com/office/powerpoint/2010/main" val="3262266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FINDINGS:  </a:t>
            </a:r>
          </a:p>
          <a:p>
            <a:r>
              <a:rPr lang="en-US" dirty="0" smtClean="0"/>
              <a:t>  </a:t>
            </a:r>
          </a:p>
          <a:p>
            <a:r>
              <a:rPr lang="en-US" dirty="0" smtClean="0"/>
              <a:t>1.  Right pulmonary arteriogram demonstrates the right external iliac vein </a:t>
            </a:r>
          </a:p>
          <a:p>
            <a:r>
              <a:rPr lang="en-US" dirty="0" smtClean="0"/>
              <a:t>stent which had migrated to the right lower lobe pulmonary artery.  Contrast </a:t>
            </a:r>
          </a:p>
          <a:p>
            <a:r>
              <a:rPr lang="en-US" dirty="0" smtClean="0"/>
              <a:t>is seen flowing through the stent indicating its patency. </a:t>
            </a:r>
          </a:p>
          <a:p>
            <a:r>
              <a:rPr lang="en-US" dirty="0" smtClean="0"/>
              <a:t>2.  The stent was successfully retrieved and after inspection of the stent </a:t>
            </a:r>
          </a:p>
          <a:p>
            <a:r>
              <a:rPr lang="en-US" dirty="0" smtClean="0"/>
              <a:t>outside of the body, the entire stent was intact. </a:t>
            </a:r>
          </a:p>
          <a:p>
            <a:r>
              <a:rPr lang="en-US" dirty="0" smtClean="0"/>
              <a:t>  </a:t>
            </a:r>
          </a:p>
          <a:p>
            <a:r>
              <a:rPr lang="en-US" dirty="0" smtClean="0"/>
              <a:t>IMPRESSION:  </a:t>
            </a:r>
          </a:p>
          <a:p>
            <a:r>
              <a:rPr lang="en-US" dirty="0" smtClean="0"/>
              <a:t>  </a:t>
            </a:r>
          </a:p>
          <a:p>
            <a:r>
              <a:rPr lang="en-US" dirty="0" smtClean="0"/>
              <a:t>Successful retrieval of the covered stent which had migrated from the right </a:t>
            </a:r>
          </a:p>
          <a:p>
            <a:r>
              <a:rPr lang="en-US" dirty="0" smtClean="0"/>
              <a:t>iliac vein to the right lower lobe pulmonary artery.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18</a:t>
            </a:fld>
            <a:endParaRPr lang="en-US"/>
          </a:p>
        </p:txBody>
      </p:sp>
    </p:spTree>
    <p:extLst>
      <p:ext uri="{BB962C8B-B14F-4D97-AF65-F5344CB8AC3E}">
        <p14:creationId xmlns:p14="http://schemas.microsoft.com/office/powerpoint/2010/main" val="291890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45 male with unknown PMH s/p GSW to abdomen who initially presented to OSH where he underwent exploratory laparotomy, ex-lap, SBR, sigmoid repair and left external iliac vein stenting. Patient was then transferred to BIDMC. He was hemodynamically unstable, prompting initiation of mass transfusion protocol. Patient went to OR with vascular surgery, lost pulses on table, then received CPR. A left EIA transection was identified which was repaired. He then underwent ex-lap, sigmoid colectomy, left in discontinuity, and with open abdomen, transferred to TSICU for further resuscitation. CXR and CTA on 10/4 showed a migrated vascular stent from the L EIV to the RLL pulmonary artery. IR in addition to thoracic surgery were consulted for the migrated stent. </a:t>
            </a:r>
            <a:endParaRPr lang="en-US" dirty="0"/>
          </a:p>
        </p:txBody>
      </p:sp>
      <p:sp>
        <p:nvSpPr>
          <p:cNvPr id="4" name="Slide Number Placeholder 3"/>
          <p:cNvSpPr>
            <a:spLocks noGrp="1"/>
          </p:cNvSpPr>
          <p:nvPr>
            <p:ph type="sldNum" sz="quarter" idx="10"/>
          </p:nvPr>
        </p:nvSpPr>
        <p:spPr/>
        <p:txBody>
          <a:bodyPr/>
          <a:lstStyle/>
          <a:p>
            <a:fld id="{9531510B-E126-46E2-A1F2-1FD552A94F9E}" type="slidenum">
              <a:rPr lang="en-US" smtClean="0"/>
              <a:pPr/>
              <a:t>2</a:t>
            </a:fld>
            <a:endParaRPr lang="en-US"/>
          </a:p>
        </p:txBody>
      </p:sp>
    </p:spTree>
    <p:extLst>
      <p:ext uri="{BB962C8B-B14F-4D97-AF65-F5344CB8AC3E}">
        <p14:creationId xmlns:p14="http://schemas.microsoft.com/office/powerpoint/2010/main" val="247212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CXR demonstrated</a:t>
            </a:r>
            <a:r>
              <a:rPr lang="en-US" baseline="0" dirty="0" smtClean="0"/>
              <a:t> what appeared to be a stent within the right lower </a:t>
            </a:r>
            <a:r>
              <a:rPr lang="en-US" baseline="0" dirty="0" err="1" smtClean="0"/>
              <a:t>hemithorax</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a:t>
            </a:r>
            <a:r>
              <a:rPr lang="en-US" baseline="0" dirty="0" smtClean="0"/>
              <a:t> with IV contrast performed the same day demonstrated a stent within the right lower lobe pulmonary artery.  </a:t>
            </a:r>
          </a:p>
          <a:p>
            <a:r>
              <a:rPr lang="en-US" baseline="0" dirty="0" smtClean="0"/>
              <a:t>-The stent was patent and in-line with the RLL pulmonary artery.  </a:t>
            </a:r>
          </a:p>
          <a:p>
            <a:r>
              <a:rPr lang="en-US" baseline="0" dirty="0" smtClean="0"/>
              <a:t>-No thrombus within the stent or the right pulmonary arteries.</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4</a:t>
            </a:fld>
            <a:endParaRPr lang="en-US"/>
          </a:p>
        </p:txBody>
      </p:sp>
    </p:spTree>
    <p:extLst>
      <p:ext uri="{BB962C8B-B14F-4D97-AF65-F5344CB8AC3E}">
        <p14:creationId xmlns:p14="http://schemas.microsoft.com/office/powerpoint/2010/main" val="143706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review of the imaging, given it's location and patency, we</a:t>
            </a:r>
          </a:p>
          <a:p>
            <a:r>
              <a:rPr lang="en-US" dirty="0" smtClean="0"/>
              <a:t>feel at this time observation is indicated given low chance for</a:t>
            </a:r>
          </a:p>
          <a:p>
            <a:r>
              <a:rPr lang="en-US" dirty="0" smtClean="0"/>
              <a:t>further complication such as distal migration. The stent is well</a:t>
            </a:r>
          </a:p>
          <a:p>
            <a:r>
              <a:rPr lang="en-US" dirty="0" smtClean="0"/>
              <a:t>seated with in-line flow, no distal thrombus, or occlusion of</a:t>
            </a:r>
          </a:p>
          <a:p>
            <a:r>
              <a:rPr lang="en-US" dirty="0" smtClean="0"/>
              <a:t>other right pulmonary arteries. Although future risk of</a:t>
            </a:r>
          </a:p>
          <a:p>
            <a:r>
              <a:rPr lang="en-US" dirty="0" smtClean="0"/>
              <a:t>complications is unclear in this patient, given our experience</a:t>
            </a:r>
          </a:p>
          <a:p>
            <a:r>
              <a:rPr lang="en-US" dirty="0" smtClean="0"/>
              <a:t>with placing pulmonary artery stents in similar locations for</a:t>
            </a:r>
          </a:p>
          <a:p>
            <a:r>
              <a:rPr lang="en-US" dirty="0" smtClean="0"/>
              <a:t>other patients, we generally have observed good outcomes.</a:t>
            </a:r>
          </a:p>
          <a:p>
            <a:r>
              <a:rPr lang="en-US" dirty="0" smtClean="0"/>
              <a:t>Additionally, given the multiple acute issues the patient is</a:t>
            </a:r>
          </a:p>
          <a:p>
            <a:r>
              <a:rPr lang="en-US" dirty="0" smtClean="0"/>
              <a:t>currently dealing with, we feel this would be a non-urgent</a:t>
            </a:r>
          </a:p>
          <a:p>
            <a:r>
              <a:rPr lang="en-US" dirty="0" smtClean="0"/>
              <a:t>removal if indicated. Regarding anticoagulation for the stent, it</a:t>
            </a:r>
          </a:p>
          <a:p>
            <a:r>
              <a:rPr lang="en-US" dirty="0" smtClean="0"/>
              <a:t>is not entirely clear if anticoagulation is necessary but our</a:t>
            </a:r>
          </a:p>
          <a:p>
            <a:r>
              <a:rPr lang="en-US" dirty="0" smtClean="0"/>
              <a:t>general sense is that it is not required given its high flow and</a:t>
            </a:r>
          </a:p>
          <a:p>
            <a:r>
              <a:rPr lang="en-US" dirty="0" smtClean="0"/>
              <a:t>larger caliber. If the patient at some point develops a</a:t>
            </a:r>
          </a:p>
          <a:p>
            <a:r>
              <a:rPr lang="en-US" dirty="0" smtClean="0"/>
              <a:t>complication, we feel an endovascular approach +/- surgical</a:t>
            </a:r>
          </a:p>
          <a:p>
            <a:r>
              <a:rPr lang="en-US" dirty="0" smtClean="0"/>
              <a:t>backup would be a viable option for stent removal. Dr. Wilson and</a:t>
            </a:r>
          </a:p>
          <a:p>
            <a:r>
              <a:rPr lang="en-US" dirty="0" smtClean="0"/>
              <a:t>Dr. Ahmed discussed the details of this case. Further</a:t>
            </a:r>
          </a:p>
          <a:p>
            <a:r>
              <a:rPr lang="en-US" dirty="0" smtClean="0"/>
              <a:t>multidisciplinary approach/discussion is recommended. </a:t>
            </a:r>
            <a:endParaRPr lang="en-US" dirty="0"/>
          </a:p>
        </p:txBody>
      </p:sp>
      <p:sp>
        <p:nvSpPr>
          <p:cNvPr id="4" name="Slide Number Placeholder 3"/>
          <p:cNvSpPr>
            <a:spLocks noGrp="1"/>
          </p:cNvSpPr>
          <p:nvPr>
            <p:ph type="sldNum" sz="quarter" idx="10"/>
          </p:nvPr>
        </p:nvSpPr>
        <p:spPr/>
        <p:txBody>
          <a:bodyPr/>
          <a:lstStyle/>
          <a:p>
            <a:fld id="{9531510B-E126-46E2-A1F2-1FD552A94F9E}" type="slidenum">
              <a:rPr lang="en-US" smtClean="0"/>
              <a:pPr/>
              <a:t>6</a:t>
            </a:fld>
            <a:endParaRPr lang="en-US"/>
          </a:p>
        </p:txBody>
      </p:sp>
    </p:spTree>
    <p:extLst>
      <p:ext uri="{BB962C8B-B14F-4D97-AF65-F5344CB8AC3E}">
        <p14:creationId xmlns:p14="http://schemas.microsoft.com/office/powerpoint/2010/main" val="67073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7</a:t>
            </a:fld>
            <a:endParaRPr lang="en-US"/>
          </a:p>
        </p:txBody>
      </p:sp>
    </p:spTree>
    <p:extLst>
      <p:ext uri="{BB962C8B-B14F-4D97-AF65-F5344CB8AC3E}">
        <p14:creationId xmlns:p14="http://schemas.microsoft.com/office/powerpoint/2010/main" val="2380938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Tx/>
              <a:buChar char="-"/>
            </a:pPr>
            <a:r>
              <a:rPr lang="en-US" dirty="0" smtClean="0"/>
              <a:t>Right common femoral</a:t>
            </a:r>
            <a:r>
              <a:rPr lang="en-US" baseline="0" dirty="0" smtClean="0"/>
              <a:t> vein access</a:t>
            </a:r>
          </a:p>
          <a:p>
            <a:pPr>
              <a:buFontTx/>
              <a:buChar char="-"/>
            </a:pPr>
            <a:r>
              <a:rPr lang="en-US" baseline="0" dirty="0" smtClean="0"/>
              <a:t>After initially gaining access to the right pulmonary artery, an 11 F 70cm sheath was placed into main pulmonary artery.</a:t>
            </a:r>
          </a:p>
          <a:p>
            <a:pPr>
              <a:buFontTx/>
              <a:buChar char="-"/>
            </a:pPr>
            <a:r>
              <a:rPr lang="en-US" baseline="0" dirty="0" smtClean="0"/>
              <a:t>Right pulmonary angiogram was performed – patent stent in-line w/ RLL pulmonary artery.</a:t>
            </a:r>
            <a:endParaRPr lang="en-US" dirty="0" smtClean="0"/>
          </a:p>
          <a:p>
            <a:pPr marL="0" marR="0" indent="0" algn="l" defTabSz="457200" rtl="0" eaLnBrk="1" fontAlgn="auto" latinLnBrk="0" hangingPunct="1">
              <a:lnSpc>
                <a:spcPct val="100000"/>
              </a:lnSpc>
              <a:spcBef>
                <a:spcPts val="0"/>
              </a:spcBef>
              <a:spcAft>
                <a:spcPts val="0"/>
              </a:spcAft>
              <a:buClrTx/>
              <a:buSzTx/>
              <a:buFontTx/>
              <a:buChar char="-"/>
              <a:tabLst/>
              <a:defRPr/>
            </a:pPr>
            <a:r>
              <a:rPr lang="en-US" dirty="0" smtClean="0"/>
              <a:t>A glide catheter</a:t>
            </a:r>
            <a:r>
              <a:rPr lang="en-US" baseline="0" dirty="0" smtClean="0"/>
              <a:t> was </a:t>
            </a:r>
            <a:r>
              <a:rPr lang="en-US" dirty="0" smtClean="0"/>
              <a:t>then placed through the stent and a Rosen wire was advanced through the glide catheter and stent.  </a:t>
            </a:r>
          </a:p>
          <a:p>
            <a:pPr>
              <a:buFontTx/>
              <a:buChar char="-"/>
            </a:pPr>
            <a:endParaRPr lang="en-US" dirty="0" smtClean="0"/>
          </a:p>
          <a:p>
            <a:pPr>
              <a:buFontTx/>
              <a:buChar char="-"/>
            </a:pPr>
            <a:r>
              <a:rPr lang="en-US" dirty="0" smtClean="0"/>
              <a:t> Right common femoral</a:t>
            </a:r>
            <a:r>
              <a:rPr lang="en-US" baseline="0" dirty="0" smtClean="0"/>
              <a:t> vein access.</a:t>
            </a:r>
          </a:p>
          <a:p>
            <a:pPr>
              <a:buFontTx/>
              <a:buNone/>
            </a:pPr>
            <a:r>
              <a:rPr lang="en-US" baseline="0" dirty="0" smtClean="0"/>
              <a:t>- 7 French sheath placed</a:t>
            </a:r>
            <a:endParaRPr lang="en-US" dirty="0" smtClean="0"/>
          </a:p>
          <a:p>
            <a:r>
              <a:rPr lang="en-US" dirty="0" smtClean="0"/>
              <a:t>- Glide catheter and </a:t>
            </a:r>
            <a:r>
              <a:rPr lang="en-US" dirty="0" err="1" smtClean="0"/>
              <a:t>Bentson</a:t>
            </a:r>
            <a:r>
              <a:rPr lang="en-US" dirty="0" smtClean="0"/>
              <a:t> wire were used to cross the right heart into the main and then left pulmonary artery.  </a:t>
            </a:r>
          </a:p>
          <a:p>
            <a:r>
              <a:rPr lang="en-US" dirty="0" smtClean="0"/>
              <a:t>-The </a:t>
            </a:r>
            <a:r>
              <a:rPr lang="en-US" dirty="0" err="1" smtClean="0"/>
              <a:t>Bentson</a:t>
            </a:r>
            <a:r>
              <a:rPr lang="en-US" dirty="0" smtClean="0"/>
              <a:t> wire was replaced with an </a:t>
            </a:r>
            <a:r>
              <a:rPr lang="en-US" dirty="0" err="1" smtClean="0"/>
              <a:t>Amplatz</a:t>
            </a:r>
            <a:r>
              <a:rPr lang="en-US" dirty="0" smtClean="0"/>
              <a:t> wire.  </a:t>
            </a:r>
          </a:p>
          <a:p>
            <a:r>
              <a:rPr lang="en-US" dirty="0" smtClean="0"/>
              <a:t>-The 7 French sheath was removed and after dilation with a 9 French dilator, a 11 French 70 cm sheath was placed over the </a:t>
            </a:r>
            <a:r>
              <a:rPr lang="en-US" dirty="0" err="1" smtClean="0"/>
              <a:t>Amplatz</a:t>
            </a:r>
            <a:r>
              <a:rPr lang="en-US" dirty="0" smtClean="0"/>
              <a:t> wire into the main pulmonary artery.  </a:t>
            </a:r>
          </a:p>
          <a:p>
            <a:r>
              <a:rPr lang="en-US" dirty="0" smtClean="0"/>
              <a:t>-The glide catheter was then placed through the sheath and the glide catheter and </a:t>
            </a:r>
            <a:r>
              <a:rPr lang="en-US" dirty="0" err="1" smtClean="0"/>
              <a:t>Amplatz</a:t>
            </a:r>
            <a:r>
              <a:rPr lang="en-US" dirty="0" smtClean="0"/>
              <a:t> wire were used to access the right pulmonary artery.  </a:t>
            </a:r>
          </a:p>
          <a:p>
            <a:r>
              <a:rPr lang="en-US" dirty="0" smtClean="0"/>
              <a:t>-The glide catheter was replaced with a pigtail catheter and a right pulmonary arteriogram was performed.  </a:t>
            </a:r>
          </a:p>
          <a:p>
            <a:pPr>
              <a:buFontTx/>
              <a:buChar char="-"/>
            </a:pPr>
            <a:endParaRPr lang="en-US" baseline="0" dirty="0" smtClean="0"/>
          </a:p>
          <a:p>
            <a:r>
              <a:rPr lang="en-US" dirty="0" smtClean="0"/>
              <a:t>-The </a:t>
            </a:r>
            <a:r>
              <a:rPr lang="en-US" dirty="0" err="1" smtClean="0"/>
              <a:t>glidewire</a:t>
            </a:r>
            <a:r>
              <a:rPr lang="en-US" dirty="0" smtClean="0"/>
              <a:t> and Glide catheter were used to access the right lower lobe pulmonary artery.  </a:t>
            </a:r>
          </a:p>
          <a:p>
            <a:r>
              <a:rPr lang="en-US" dirty="0" smtClean="0"/>
              <a:t>-A Rosen wire was placed and the sheath was advanced into the right pulmonary artery.  </a:t>
            </a:r>
          </a:p>
          <a:p>
            <a:r>
              <a:rPr lang="en-US" dirty="0" smtClean="0"/>
              <a:t>-The glide catheter was then placed through the stent and the Rosen wire was advanced through the glide catheter and stent.  </a:t>
            </a:r>
          </a:p>
          <a:p>
            <a:r>
              <a:rPr lang="en-US" dirty="0" smtClean="0"/>
              <a:t>-The glide catheter was removed.  </a:t>
            </a:r>
          </a:p>
        </p:txBody>
      </p:sp>
      <p:sp>
        <p:nvSpPr>
          <p:cNvPr id="4" name="Slide Number Placeholder 3"/>
          <p:cNvSpPr>
            <a:spLocks noGrp="1"/>
          </p:cNvSpPr>
          <p:nvPr>
            <p:ph type="sldNum" sz="quarter" idx="10"/>
          </p:nvPr>
        </p:nvSpPr>
        <p:spPr/>
        <p:txBody>
          <a:bodyPr/>
          <a:lstStyle/>
          <a:p>
            <a:fld id="{F9F5DDFC-5F3A-D044-A6C4-CFC21F6293D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a 10 mm x 40 mm Admiral balloon pre-loaded with an adjacent 20 mm Goose Neck snare through a 5Fr modified C1 catheter was placed over the wire and into the stent.  </a:t>
            </a:r>
          </a:p>
          <a:p>
            <a:r>
              <a:rPr lang="en-US" dirty="0" smtClean="0"/>
              <a:t>-The balloon was inflated and the snare was advanced over the balloon and proximal portion of the stent, and the snare was pulled tight over the </a:t>
            </a:r>
          </a:p>
          <a:p>
            <a:r>
              <a:rPr lang="en-US" dirty="0" smtClean="0"/>
              <a:t>proximal portion of the stent.  </a:t>
            </a:r>
          </a:p>
          <a:p>
            <a:endParaRPr lang="en-US" dirty="0"/>
          </a:p>
        </p:txBody>
      </p:sp>
      <p:sp>
        <p:nvSpPr>
          <p:cNvPr id="4" name="Slide Number Placeholder 3"/>
          <p:cNvSpPr>
            <a:spLocks noGrp="1"/>
          </p:cNvSpPr>
          <p:nvPr>
            <p:ph type="sldNum" sz="quarter" idx="10"/>
          </p:nvPr>
        </p:nvSpPr>
        <p:spPr/>
        <p:txBody>
          <a:bodyPr/>
          <a:lstStyle/>
          <a:p>
            <a:fld id="{F9F5DDFC-5F3A-D044-A6C4-CFC21F6293DB}" type="slidenum">
              <a:rPr lang="en-US" smtClean="0"/>
              <a:pPr/>
              <a:t>9</a:t>
            </a:fld>
            <a:endParaRPr lang="en-US"/>
          </a:p>
        </p:txBody>
      </p:sp>
    </p:spTree>
    <p:extLst>
      <p:ext uri="{BB962C8B-B14F-4D97-AF65-F5344CB8AC3E}">
        <p14:creationId xmlns:p14="http://schemas.microsoft.com/office/powerpoint/2010/main" val="399662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D7C3A134-F1C3-464B-BF47-54DC2DE08F52}" type="datetimeFigureOut">
              <a:rPr lang="en-US" smtClean="0"/>
              <a:pPr/>
              <a:t>1/9/17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16292582-9FC8-4B1B-8456-B27CC842DEE2}" type="slidenum">
              <a:rPr/>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smtClean="0"/>
              <a:t>Click icon to add media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EA7D42-AE6A-9340-8513-DBC1B36B4908}" type="datetimeFigureOut">
              <a:rPr lang="en-US" smtClean="0"/>
              <a:pPr/>
              <a:t>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0B6AF-7DB4-5C4E-8A64-A65F08AA5155}" type="slidenum">
              <a:rPr lang="en-US" smtClean="0"/>
              <a:pPr/>
              <a:t>‹#›</a:t>
            </a:fld>
            <a:endParaRPr lang="en-US"/>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EA7D42-AE6A-9340-8513-DBC1B36B4908}" type="datetimeFigureOut">
              <a:rPr lang="en-US" smtClean="0"/>
              <a:pPr/>
              <a:t>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0B6AF-7DB4-5C4E-8A64-A65F08AA5155}" type="slidenum">
              <a:rPr lang="en-US" smtClean="0"/>
              <a:pPr/>
              <a:t>‹#›</a:t>
            </a:fld>
            <a:endParaRPr lang="en-US"/>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EA7D42-AE6A-9340-8513-DBC1B36B4908}" type="datetimeFigureOut">
              <a:rPr lang="en-US" smtClean="0"/>
              <a:pPr/>
              <a:t>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0B6AF-7DB4-5C4E-8A64-A65F08AA5155}" type="slidenum">
              <a:rPr lang="en-US" smtClean="0"/>
              <a:pPr/>
              <a:t>‹#›</a:t>
            </a:fld>
            <a:endParaRPr lang="en-US"/>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smtClean="0"/>
              <a:t>Click icon to add picture</a:t>
            </a:r>
            <a:endParaRPr/>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EEA7D42-AE6A-9340-8513-DBC1B36B4908}" type="datetimeFigureOut">
              <a:rPr lang="en-US" smtClean="0"/>
              <a:pPr/>
              <a:t>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0B6AF-7DB4-5C4E-8A64-A65F08AA515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pPr/>
              <a:t>1/9/17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EEA7D42-AE6A-9340-8513-DBC1B36B4908}" type="datetimeFigureOut">
              <a:rPr lang="en-US" smtClean="0"/>
              <a:pPr/>
              <a:t>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D0B6AF-7DB4-5C4E-8A64-A65F08AA5155}" type="slidenum">
              <a:rPr lang="en-US" smtClean="0"/>
              <a:pPr/>
              <a:t>‹#›</a:t>
            </a:fld>
            <a:endParaRPr lang="en-US"/>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EEA7D42-AE6A-9340-8513-DBC1B36B4908}" type="datetimeFigureOut">
              <a:rPr lang="en-US" smtClean="0"/>
              <a:pPr/>
              <a:t>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D0B6AF-7DB4-5C4E-8A64-A65F08AA5155}" type="slidenum">
              <a:rPr lang="en-US" smtClean="0"/>
              <a:pPr/>
              <a:t>‹#›</a:t>
            </a:fld>
            <a:endParaRPr lang="en-US"/>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A7D42-AE6A-9340-8513-DBC1B36B4908}" type="datetimeFigureOut">
              <a:rPr lang="en-US" smtClean="0"/>
              <a:pPr/>
              <a:t>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D0B6AF-7DB4-5C4E-8A64-A65F08AA51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A7D42-AE6A-9340-8513-DBC1B36B4908}" type="datetimeFigureOut">
              <a:rPr lang="en-US" smtClean="0"/>
              <a:pPr/>
              <a:t>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0B6AF-7DB4-5C4E-8A64-A65F08AA5155}" type="slidenum">
              <a:rPr lang="en-US" smtClean="0"/>
              <a:pPr/>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fld id="{3EEA7D42-AE6A-9340-8513-DBC1B36B4908}" type="datetimeFigureOut">
              <a:rPr lang="en-US" smtClean="0"/>
              <a:pPr/>
              <a:t>1/9/17</a:t>
            </a:fld>
            <a:endParaRPr lang="en-US"/>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fld id="{EED0B6AF-7DB4-5C4E-8A64-A65F08AA515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Lst>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0224"/>
            <a:ext cx="7772400" cy="1470025"/>
          </a:xfrm>
        </p:spPr>
        <p:txBody>
          <a:bodyPr>
            <a:normAutofit fontScale="90000"/>
          </a:bodyPr>
          <a:lstStyle/>
          <a:p>
            <a:r>
              <a:rPr lang="en-US" dirty="0" smtClean="0"/>
              <a:t>New England Society of Interventional Radiology</a:t>
            </a:r>
            <a:br>
              <a:rPr lang="en-US" dirty="0" smtClean="0"/>
            </a:br>
            <a:r>
              <a:rPr lang="en-US" dirty="0" smtClean="0"/>
              <a:t>Case Presentation</a:t>
            </a:r>
            <a:br>
              <a:rPr lang="en-US" dirty="0" smtClean="0"/>
            </a:br>
            <a:r>
              <a:rPr lang="en-US" dirty="0" smtClean="0"/>
              <a:t>1/9/17</a:t>
            </a:r>
            <a:endParaRPr lang="en-US" dirty="0"/>
          </a:p>
        </p:txBody>
      </p:sp>
      <p:sp>
        <p:nvSpPr>
          <p:cNvPr id="3" name="Subtitle 2"/>
          <p:cNvSpPr>
            <a:spLocks noGrp="1"/>
          </p:cNvSpPr>
          <p:nvPr>
            <p:ph type="subTitle" idx="1"/>
          </p:nvPr>
        </p:nvSpPr>
        <p:spPr>
          <a:xfrm>
            <a:off x="685800" y="4981997"/>
            <a:ext cx="7826281" cy="860611"/>
          </a:xfrm>
        </p:spPr>
        <p:txBody>
          <a:bodyPr>
            <a:noAutofit/>
          </a:bodyPr>
          <a:lstStyle/>
          <a:p>
            <a:r>
              <a:rPr lang="en-US" sz="2800" dirty="0" smtClean="0"/>
              <a:t>Patrick Redmond MD</a:t>
            </a:r>
          </a:p>
          <a:p>
            <a:r>
              <a:rPr lang="en-US" sz="2800" dirty="0" smtClean="0"/>
              <a:t>Interventional Radiology Fellow</a:t>
            </a:r>
          </a:p>
          <a:p>
            <a:r>
              <a:rPr lang="en-US" sz="2800" dirty="0" smtClean="0"/>
              <a:t>BIDMC</a:t>
            </a:r>
            <a:endParaRPr lang="en-US" sz="2800" dirty="0"/>
          </a:p>
        </p:txBody>
      </p:sp>
    </p:spTree>
    <p:extLst>
      <p:ext uri="{BB962C8B-B14F-4D97-AF65-F5344CB8AC3E}">
        <p14:creationId xmlns:p14="http://schemas.microsoft.com/office/powerpoint/2010/main" val="42508687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95" y="420579"/>
            <a:ext cx="2976006" cy="309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989" r="23612"/>
          <a:stretch/>
        </p:blipFill>
        <p:spPr bwMode="auto">
          <a:xfrm>
            <a:off x="3120501" y="431477"/>
            <a:ext cx="2920754" cy="308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139" r="24576"/>
          <a:stretch/>
        </p:blipFill>
        <p:spPr bwMode="auto">
          <a:xfrm>
            <a:off x="6041255" y="431477"/>
            <a:ext cx="2805161" cy="308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5088" t="2116" r="24020" b="1882"/>
          <a:stretch/>
        </p:blipFill>
        <p:spPr bwMode="auto">
          <a:xfrm>
            <a:off x="1284303" y="3516025"/>
            <a:ext cx="3101503" cy="329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5043" r="35593" b="2007"/>
          <a:stretch/>
        </p:blipFill>
        <p:spPr bwMode="auto">
          <a:xfrm>
            <a:off x="4737466" y="3516025"/>
            <a:ext cx="3000447" cy="329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2835054" y="1973751"/>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800670" y="1968302"/>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40293" y="5170454"/>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1239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33" r="23902"/>
          <a:stretch/>
        </p:blipFill>
        <p:spPr bwMode="auto">
          <a:xfrm>
            <a:off x="851546" y="123134"/>
            <a:ext cx="2929632" cy="320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177" t="1819" r="24833" b="2224"/>
          <a:stretch/>
        </p:blipFill>
        <p:spPr bwMode="auto">
          <a:xfrm>
            <a:off x="771648" y="3435951"/>
            <a:ext cx="3089428" cy="327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111" t="719" r="23600"/>
          <a:stretch/>
        </p:blipFill>
        <p:spPr bwMode="auto">
          <a:xfrm>
            <a:off x="4674195" y="3435951"/>
            <a:ext cx="3195961" cy="342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854" t="2273" r="28616" b="2076"/>
          <a:stretch/>
        </p:blipFill>
        <p:spPr bwMode="auto">
          <a:xfrm>
            <a:off x="4674195" y="107576"/>
            <a:ext cx="2863404" cy="321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3861076" y="1773224"/>
            <a:ext cx="6377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950208" y="5075275"/>
            <a:ext cx="5486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3895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035" t="12160" r="38733" b="13459"/>
          <a:stretch/>
        </p:blipFill>
        <p:spPr bwMode="auto">
          <a:xfrm>
            <a:off x="0" y="1645920"/>
            <a:ext cx="2151339" cy="3884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046" t="12428" r="38864" b="15140"/>
          <a:stretch/>
        </p:blipFill>
        <p:spPr bwMode="auto">
          <a:xfrm>
            <a:off x="2231492" y="1560047"/>
            <a:ext cx="2128053" cy="400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8691" t="12745" r="39306" b="16028"/>
          <a:stretch/>
        </p:blipFill>
        <p:spPr bwMode="auto">
          <a:xfrm>
            <a:off x="6754366" y="1560047"/>
            <a:ext cx="2136875" cy="39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866" t="12590" r="39843" b="14316"/>
          <a:stretch/>
        </p:blipFill>
        <p:spPr bwMode="auto">
          <a:xfrm>
            <a:off x="4466329" y="1581470"/>
            <a:ext cx="2151678" cy="396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1981970" y="3519460"/>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513781" y="3519460"/>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177079" y="3519460"/>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9543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489" t="1425" r="42190"/>
          <a:stretch/>
        </p:blipFill>
        <p:spPr bwMode="auto">
          <a:xfrm>
            <a:off x="3048000" y="107576"/>
            <a:ext cx="2767584" cy="942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349" t="27" r="42462" b="-27"/>
          <a:stretch/>
        </p:blipFill>
        <p:spPr bwMode="auto">
          <a:xfrm>
            <a:off x="6461760" y="107576"/>
            <a:ext cx="2316480" cy="806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269" r="42607" b="3367"/>
          <a:stretch/>
        </p:blipFill>
        <p:spPr bwMode="auto">
          <a:xfrm>
            <a:off x="0" y="-97536"/>
            <a:ext cx="2230454" cy="728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353884" y="3717207"/>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815584" y="3717207"/>
            <a:ext cx="4811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3762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https://mail.bidmc.org/owa/service.svc/s/GetFileAttachment?id=AAMkADdhNzIxZTA5LTQ5YTUtNGMwMy1iOTc3LWIzYTA3N2Y2MDgyMwBGAAAAAABPcEP2%2F%2FSqT5M58eL04s53BwDxx%2FWCTX0FT72fHdqoev9yAMVmtsqDAAAtAzJOM%2F%2F5SZv77s2ybiBoAAFFWLVNAAABEgAQABq5p%2BQTnCxNj%2Fvup50AtmI%3D&amp;isImagePreview=True&amp;X-OWA-CANARY=SmswsNGrok6fcLXO1lSJw6oyPqStNNQIUZ1ipcdzRblQ5-4vszZZpxjUDF_FNC-Y-biCKavgr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bidmc.org/owa/service.svc/s/GetFileAttachment?id=AAMkADdhNzIxZTA5LTQ5YTUtNGMwMy1iOTc3LWIzYTA3N2Y2MDgyMwBGAAAAAABPcEP2%2F%2FSqT5M58eL04s53BwDxx%2FWCTX0FT72fHdqoev9yAMVmtsqDAAAtAzJOM%2F%2F5SZv77s2ybiBoAAFFWLVNAAABEgAQABq5p%2BQTnCxNj%2Fvup50AtmI%3D&amp;isImagePreview=True&amp;X-OWA-CANARY=SmswsNGrok6fcLXO1lSJw6oyPqStNNQIUZ1ipcdzRblQ5-4vszZZpxjUDF_FNC-Y-biCKavgr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C:\Users\phredmon\AppData\Local\Microsoft\Windows\Temporary Internet Files\Content.IE5\Y72OBDNX\IMG_0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6" y="-1073002"/>
            <a:ext cx="9270531" cy="900400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https://mail.bidmc.org/owa/service.svc/s/GetFileAttachment?id=AAMkADdhNzIxZTA5LTQ5YTUtNGMwMy1iOTc3LWIzYTA3N2Y2MDgyMwBGAAAAAABPcEP2%2F%2FSqT5M58eL04s53BwDxx%2FWCTX0FT72fHdqoev9yAMVmtsqDAAAtAzJOM%2F%2F5SZv77s2ybiBoAAFFWLVNAAABEgAQAKRT54WhCqdLq7t95PVmIWo%3D&amp;isImagePreview=True&amp;X-OWA-CANARY=cFnIruhdVUyjDq0mcnGXy_-JzNWtNNQIUCIn79ZeQ-Abb6QtheJQJVwNUZVXLrkb8TVdYEizTt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12610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9" descr="C:\Users\phredmon\AppData\Local\Microsoft\Windows\Temporary Internet Files\Content.IE5\2K27D70C\IMG_0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5" descr="C:\Users\phredmon\AppData\Local\Microsoft\Windows\Temporary Internet Files\Content.IE5\N10X9IZC\IMG_0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900" y="752105"/>
            <a:ext cx="7075870" cy="5306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phredmon\AppData\Local\Microsoft\Windows\Temporary Internet Files\Content.IE5\IW1DDRF6\IMG_01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2105"/>
            <a:ext cx="5519370" cy="5353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a:t>
            </a:r>
            <a:endParaRPr lang="en-US" dirty="0"/>
          </a:p>
        </p:txBody>
      </p:sp>
      <p:sp>
        <p:nvSpPr>
          <p:cNvPr id="3" name="Content Placeholder 2"/>
          <p:cNvSpPr>
            <a:spLocks noGrp="1"/>
          </p:cNvSpPr>
          <p:nvPr>
            <p:ph idx="1"/>
          </p:nvPr>
        </p:nvSpPr>
        <p:spPr/>
        <p:txBody>
          <a:bodyPr/>
          <a:lstStyle/>
          <a:p>
            <a:r>
              <a:rPr lang="en-US" dirty="0" smtClean="0"/>
              <a:t>Patient had long hospital stay requiring several more abdominal operations to repair bowel injuries.</a:t>
            </a:r>
          </a:p>
          <a:p>
            <a:r>
              <a:rPr lang="en-US" dirty="0" smtClean="0"/>
              <a:t>No new concerning findings on follow up chest radiographs.  Did not have any further chest CT scans.</a:t>
            </a:r>
          </a:p>
          <a:p>
            <a:r>
              <a:rPr lang="en-US" dirty="0" smtClean="0"/>
              <a:t>Discharged to Rehab after 2 month hospital stay.  </a:t>
            </a:r>
          </a:p>
          <a:p>
            <a:r>
              <a:rPr lang="en-US" dirty="0" smtClean="0"/>
              <a:t>Had outpatient surgical clinic visit after 1 month at rehab.</a:t>
            </a:r>
          </a:p>
          <a:p>
            <a:pPr lvl="1"/>
            <a:r>
              <a:rPr lang="en-US" dirty="0" smtClean="0"/>
              <a:t>Significantly improving and being discharged from rehab to home.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a:t>
            </a:r>
            <a:r>
              <a:rPr lang="en-US" dirty="0" smtClean="0"/>
              <a:t>you</a:t>
            </a:r>
            <a:endParaRPr lang="en-US" dirty="0"/>
          </a:p>
        </p:txBody>
      </p:sp>
      <p:sp>
        <p:nvSpPr>
          <p:cNvPr id="3" name="Content Placeholder 2"/>
          <p:cNvSpPr>
            <a:spLocks noGrp="1"/>
          </p:cNvSpPr>
          <p:nvPr>
            <p:ph idx="1"/>
          </p:nvPr>
        </p:nvSpPr>
        <p:spPr/>
        <p:txBody>
          <a:bodyPr/>
          <a:lstStyle/>
          <a:p>
            <a:r>
              <a:rPr lang="en-US" dirty="0" smtClean="0"/>
              <a:t>Dr. </a:t>
            </a:r>
            <a:r>
              <a:rPr lang="en-US" dirty="0" err="1" smtClean="0"/>
              <a:t>Muneeb</a:t>
            </a:r>
            <a:r>
              <a:rPr lang="en-US" dirty="0" smtClean="0"/>
              <a:t> Ahmed</a:t>
            </a:r>
          </a:p>
          <a:p>
            <a:r>
              <a:rPr lang="en-US" dirty="0" smtClean="0"/>
              <a:t>Dr. Jeffrey Weinstein</a:t>
            </a:r>
            <a:endParaRPr lang="en-US" dirty="0"/>
          </a:p>
        </p:txBody>
      </p:sp>
    </p:spTree>
    <p:extLst>
      <p:ext uri="{BB962C8B-B14F-4D97-AF65-F5344CB8AC3E}">
        <p14:creationId xmlns:p14="http://schemas.microsoft.com/office/powerpoint/2010/main" val="10750588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history</a:t>
            </a:r>
            <a:endParaRPr lang="en-US" dirty="0"/>
          </a:p>
        </p:txBody>
      </p:sp>
      <p:sp>
        <p:nvSpPr>
          <p:cNvPr id="3" name="Content Placeholder 2"/>
          <p:cNvSpPr>
            <a:spLocks noGrp="1"/>
          </p:cNvSpPr>
          <p:nvPr>
            <p:ph idx="1"/>
          </p:nvPr>
        </p:nvSpPr>
        <p:spPr/>
        <p:txBody>
          <a:bodyPr/>
          <a:lstStyle/>
          <a:p>
            <a:r>
              <a:rPr lang="en-US" dirty="0" smtClean="0"/>
              <a:t>45M w/ gun shot wound to abdomen</a:t>
            </a:r>
          </a:p>
          <a:p>
            <a:r>
              <a:rPr lang="en-US" dirty="0" smtClean="0"/>
              <a:t>OSH: Ex-lap, small bowel resection, sigmoid repair, </a:t>
            </a:r>
            <a:r>
              <a:rPr lang="en-US" b="1" dirty="0" smtClean="0"/>
              <a:t>L external iliac vein stenting – </a:t>
            </a:r>
            <a:r>
              <a:rPr lang="en-US" b="1" dirty="0" err="1" smtClean="0"/>
              <a:t>Viabahn</a:t>
            </a:r>
            <a:r>
              <a:rPr lang="en-US" b="1" dirty="0" smtClean="0"/>
              <a:t> 9 x 50mm.</a:t>
            </a:r>
          </a:p>
          <a:p>
            <a:r>
              <a:rPr lang="en-US" dirty="0" smtClean="0"/>
              <a:t>Transferred to BIDMC: Hemodynamically unstable, mass transfusion protocol, ex-lap, sigmoid colectomy, evacuation of large retroperitoneal hematoma, L external iliac artery transection repaired. </a:t>
            </a:r>
          </a:p>
        </p:txBody>
      </p:sp>
    </p:spTree>
    <p:extLst>
      <p:ext uri="{BB962C8B-B14F-4D97-AF65-F5344CB8AC3E}">
        <p14:creationId xmlns:p14="http://schemas.microsoft.com/office/powerpoint/2010/main" val="15507751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048" t="5025" r="33476" b="4548"/>
          <a:stretch/>
        </p:blipFill>
        <p:spPr bwMode="auto">
          <a:xfrm>
            <a:off x="841248" y="216456"/>
            <a:ext cx="7461504" cy="664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1682496" y="3537228"/>
            <a:ext cx="17556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02727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3466" t="11701" r="25718"/>
          <a:stretch/>
        </p:blipFill>
        <p:spPr bwMode="auto">
          <a:xfrm>
            <a:off x="4501064" y="1101154"/>
            <a:ext cx="4642936" cy="513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7254" t="12281" r="27905"/>
          <a:stretch/>
        </p:blipFill>
        <p:spPr bwMode="auto">
          <a:xfrm>
            <a:off x="158496" y="961643"/>
            <a:ext cx="4097837" cy="527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521" t="31817" r="48555" b="10399"/>
          <a:stretch/>
        </p:blipFill>
        <p:spPr bwMode="auto">
          <a:xfrm>
            <a:off x="109728" y="1417638"/>
            <a:ext cx="4596385" cy="454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86" r="22398"/>
          <a:stretch/>
        </p:blipFill>
        <p:spPr bwMode="auto">
          <a:xfrm>
            <a:off x="5145024" y="1417638"/>
            <a:ext cx="3803904" cy="454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5730240" y="3584448"/>
            <a:ext cx="7071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975360" y="4632960"/>
            <a:ext cx="670560" cy="18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8050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
            </a:r>
            <a:endParaRPr lang="en-US" dirty="0"/>
          </a:p>
        </p:txBody>
      </p:sp>
      <p:sp>
        <p:nvSpPr>
          <p:cNvPr id="3" name="Content Placeholder 2"/>
          <p:cNvSpPr>
            <a:spLocks noGrp="1"/>
          </p:cNvSpPr>
          <p:nvPr>
            <p:ph idx="1"/>
          </p:nvPr>
        </p:nvSpPr>
        <p:spPr/>
        <p:txBody>
          <a:bodyPr>
            <a:normAutofit/>
          </a:bodyPr>
          <a:lstStyle/>
          <a:p>
            <a:r>
              <a:rPr lang="en-US" dirty="0" smtClean="0"/>
              <a:t>IR and thoracic surgery consulted for evaluation of possible migrated stent removal.</a:t>
            </a:r>
          </a:p>
          <a:p>
            <a:r>
              <a:rPr lang="en-US" dirty="0" smtClean="0"/>
              <a:t>At time of consult, pt was still </a:t>
            </a:r>
            <a:r>
              <a:rPr lang="en-US" dirty="0" err="1" smtClean="0"/>
              <a:t>hemodynamically</a:t>
            </a:r>
            <a:r>
              <a:rPr lang="en-US" dirty="0" smtClean="0"/>
              <a:t> unstable on </a:t>
            </a:r>
            <a:r>
              <a:rPr lang="en-US" dirty="0" err="1" smtClean="0"/>
              <a:t>pressors</a:t>
            </a:r>
            <a:r>
              <a:rPr lang="en-US" dirty="0" smtClean="0"/>
              <a:t>.</a:t>
            </a:r>
          </a:p>
          <a:p>
            <a:r>
              <a:rPr lang="en-US" dirty="0" smtClean="0"/>
              <a:t>CT chest showed that stent was patent, well-seated and in-line with right lower lobe pulmonary artery, no distal thrombus and no thrombus within other right pulmonary arteries.</a:t>
            </a:r>
          </a:p>
        </p:txBody>
      </p:sp>
    </p:spTree>
    <p:extLst>
      <p:ext uri="{BB962C8B-B14F-4D97-AF65-F5344CB8AC3E}">
        <p14:creationId xmlns:p14="http://schemas.microsoft.com/office/powerpoint/2010/main" val="36242256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
            </a:r>
            <a:endParaRPr lang="en-US" dirty="0"/>
          </a:p>
        </p:txBody>
      </p:sp>
      <p:sp>
        <p:nvSpPr>
          <p:cNvPr id="3" name="Content Placeholder 2"/>
          <p:cNvSpPr>
            <a:spLocks noGrp="1"/>
          </p:cNvSpPr>
          <p:nvPr>
            <p:ph idx="1"/>
          </p:nvPr>
        </p:nvSpPr>
        <p:spPr/>
        <p:txBody>
          <a:bodyPr>
            <a:normAutofit lnSpcReduction="10000"/>
          </a:bodyPr>
          <a:lstStyle/>
          <a:p>
            <a:r>
              <a:rPr lang="en-US" dirty="0" smtClean="0"/>
              <a:t>Multidisciplinary discussion between IR, thoracic surgery, vascular surgery, acute care surgery, and ICU.</a:t>
            </a:r>
          </a:p>
          <a:p>
            <a:r>
              <a:rPr lang="en-US" dirty="0"/>
              <a:t>If </a:t>
            </a:r>
            <a:r>
              <a:rPr lang="en-US" dirty="0" err="1"/>
              <a:t>pt</a:t>
            </a:r>
            <a:r>
              <a:rPr lang="en-US" dirty="0"/>
              <a:t> were to have surgery for stent removal –&gt; thoracotomy and extraction of stent with </a:t>
            </a:r>
            <a:r>
              <a:rPr lang="en-US"/>
              <a:t>possible </a:t>
            </a:r>
            <a:r>
              <a:rPr lang="en-US" smtClean="0"/>
              <a:t>bilobectomy</a:t>
            </a:r>
            <a:r>
              <a:rPr lang="en-US" dirty="0" smtClean="0"/>
              <a:t> </a:t>
            </a:r>
            <a:endParaRPr lang="en-US" dirty="0"/>
          </a:p>
          <a:p>
            <a:r>
              <a:rPr lang="en-US" dirty="0" smtClean="0"/>
              <a:t>Given the patient’s young age, the inability to </a:t>
            </a:r>
            <a:r>
              <a:rPr lang="en-US" dirty="0" err="1" smtClean="0"/>
              <a:t>anticoagulate</a:t>
            </a:r>
            <a:r>
              <a:rPr lang="en-US" dirty="0" smtClean="0"/>
              <a:t> at the time, and unclear risk of thrombosis of the RLL pulmonary artery branch.</a:t>
            </a:r>
            <a:endParaRPr lang="en-US" dirty="0"/>
          </a:p>
          <a:p>
            <a:r>
              <a:rPr lang="en-US" dirty="0" smtClean="0"/>
              <a:t>Plan: when </a:t>
            </a:r>
            <a:r>
              <a:rPr lang="en-US" dirty="0" err="1" smtClean="0"/>
              <a:t>pt</a:t>
            </a:r>
            <a:r>
              <a:rPr lang="en-US" dirty="0" smtClean="0"/>
              <a:t> clinically stabilizes, to first attempt endovascular removal of the stent, with open surgery as a back up option.</a:t>
            </a:r>
          </a:p>
        </p:txBody>
      </p:sp>
    </p:spTree>
    <p:extLst>
      <p:ext uri="{BB962C8B-B14F-4D97-AF65-F5344CB8AC3E}">
        <p14:creationId xmlns:p14="http://schemas.microsoft.com/office/powerpoint/2010/main" val="17250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08" y="0"/>
            <a:ext cx="7856538" cy="711461"/>
          </a:xfrm>
        </p:spPr>
        <p:txBody>
          <a:bodyPr>
            <a:normAutofit fontScale="90000"/>
          </a:bodyPr>
          <a:lstStyle/>
          <a:p>
            <a:r>
              <a:rPr lang="en-US" dirty="0" smtClean="0"/>
              <a:t>3 days later</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3" t="9905" r="26755" b="9131"/>
          <a:stretch/>
        </p:blipFill>
        <p:spPr bwMode="auto">
          <a:xfrm>
            <a:off x="0" y="819037"/>
            <a:ext cx="5212486" cy="503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441" t="11825" r="35441" b="11825"/>
          <a:stretch/>
        </p:blipFill>
        <p:spPr bwMode="auto">
          <a:xfrm>
            <a:off x="4986142" y="354839"/>
            <a:ext cx="4157858" cy="614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H="1">
            <a:off x="1389888" y="2450591"/>
            <a:ext cx="548640" cy="88350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1584960" y="2548128"/>
            <a:ext cx="512064" cy="8808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7916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65" t="2239" r="35581"/>
          <a:stretch/>
        </p:blipFill>
        <p:spPr bwMode="auto">
          <a:xfrm>
            <a:off x="158496" y="710500"/>
            <a:ext cx="4620769" cy="519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5934" t="6865" r="36985" b="8371"/>
          <a:stretch/>
        </p:blipFill>
        <p:spPr bwMode="auto">
          <a:xfrm>
            <a:off x="4924986" y="0"/>
            <a:ext cx="4219014" cy="675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33582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Exhibit.thmx</Template>
  <TotalTime>550</TotalTime>
  <Words>1629</Words>
  <Application>Microsoft Macintosh PowerPoint</Application>
  <PresentationFormat>On-screen Show (4:3)</PresentationFormat>
  <Paragraphs>129</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Exhibit</vt:lpstr>
      <vt:lpstr>New England Society of Interventional Radiology Case Presentation 1/9/17</vt:lpstr>
      <vt:lpstr>Clinical history</vt:lpstr>
      <vt:lpstr>PowerPoint Presentation</vt:lpstr>
      <vt:lpstr>PowerPoint Presentation</vt:lpstr>
      <vt:lpstr>PowerPoint Presentation</vt:lpstr>
      <vt:lpstr>Consult</vt:lpstr>
      <vt:lpstr>Consult</vt:lpstr>
      <vt:lpstr>3 days later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up</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England Society of Interventional Radiology Case Presentation 1/9/17</dc:title>
  <dc:creator>Patrick Redmond</dc:creator>
  <cp:lastModifiedBy>Raul Uppot</cp:lastModifiedBy>
  <cp:revision>36</cp:revision>
  <dcterms:created xsi:type="dcterms:W3CDTF">2017-01-08T15:21:52Z</dcterms:created>
  <dcterms:modified xsi:type="dcterms:W3CDTF">2017-01-10T01:20:46Z</dcterms:modified>
</cp:coreProperties>
</file>