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97" r:id="rId3"/>
    <p:sldId id="257" r:id="rId4"/>
    <p:sldId id="270" r:id="rId5"/>
    <p:sldId id="298" r:id="rId6"/>
    <p:sldId id="299" r:id="rId7"/>
    <p:sldId id="301" r:id="rId8"/>
    <p:sldId id="302" r:id="rId9"/>
    <p:sldId id="303" r:id="rId10"/>
    <p:sldId id="304" r:id="rId11"/>
    <p:sldId id="305" r:id="rId12"/>
    <p:sldId id="306" r:id="rId13"/>
    <p:sldId id="307" r:id="rId14"/>
    <p:sldId id="308" r:id="rId15"/>
    <p:sldId id="309" r:id="rId16"/>
    <p:sldId id="274" r:id="rId17"/>
    <p:sldId id="311" r:id="rId18"/>
    <p:sldId id="312" r:id="rId19"/>
    <p:sldId id="276" r:id="rId20"/>
    <p:sldId id="315" r:id="rId21"/>
    <p:sldId id="313" r:id="rId22"/>
    <p:sldId id="278" r:id="rId23"/>
    <p:sldId id="317" r:id="rId24"/>
    <p:sldId id="314" r:id="rId25"/>
    <p:sldId id="318" r:id="rId26"/>
    <p:sldId id="319" r:id="rId27"/>
    <p:sldId id="320" r:id="rId28"/>
    <p:sldId id="281" r:id="rId29"/>
    <p:sldId id="321" r:id="rId30"/>
    <p:sldId id="322" r:id="rId31"/>
    <p:sldId id="323" r:id="rId32"/>
    <p:sldId id="294" r:id="rId33"/>
    <p:sldId id="325" r:id="rId34"/>
    <p:sldId id="324" r:id="rId35"/>
    <p:sldId id="326" r:id="rId36"/>
    <p:sldId id="286" r:id="rId37"/>
    <p:sldId id="287" r:id="rId38"/>
    <p:sldId id="288" r:id="rId39"/>
    <p:sldId id="289" r:id="rId40"/>
    <p:sldId id="291" r:id="rId41"/>
    <p:sldId id="327" r:id="rId42"/>
    <p:sldId id="292" r:id="rId43"/>
    <p:sldId id="328" r:id="rId44"/>
    <p:sldId id="32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3" autoAdjust="0"/>
    <p:restoredTop sz="94660"/>
  </p:normalViewPr>
  <p:slideViewPr>
    <p:cSldViewPr snapToGrid="0">
      <p:cViewPr varScale="1">
        <p:scale>
          <a:sx n="70" d="100"/>
          <a:sy n="70" d="100"/>
        </p:scale>
        <p:origin x="-352"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B5AC8-AFE3-4F25-9AE4-60C50B76FEC5}" type="datetimeFigureOut">
              <a:rPr lang="en-US"/>
              <a:t>11/14/16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B5DE6-7324-46FA-834D-C866698CC64C}" type="slidenum">
              <a:rPr lang="en-US"/>
              <a:t>‹#›</a:t>
            </a:fld>
            <a:endParaRPr lang="en-US"/>
          </a:p>
        </p:txBody>
      </p:sp>
    </p:spTree>
    <p:extLst>
      <p:ext uri="{BB962C8B-B14F-4D97-AF65-F5344CB8AC3E}">
        <p14:creationId xmlns:p14="http://schemas.microsoft.com/office/powerpoint/2010/main" val="1601386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a:t>
            </a:fld>
            <a:endParaRPr lang="en-US"/>
          </a:p>
        </p:txBody>
      </p:sp>
    </p:spTree>
    <p:extLst>
      <p:ext uri="{BB962C8B-B14F-4D97-AF65-F5344CB8AC3E}">
        <p14:creationId xmlns:p14="http://schemas.microsoft.com/office/powerpoint/2010/main" val="146534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10</a:t>
            </a:fld>
            <a:endParaRPr lang="en-US"/>
          </a:p>
        </p:txBody>
      </p:sp>
    </p:spTree>
    <p:extLst>
      <p:ext uri="{BB962C8B-B14F-4D97-AF65-F5344CB8AC3E}">
        <p14:creationId xmlns:p14="http://schemas.microsoft.com/office/powerpoint/2010/main" val="280066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11</a:t>
            </a:fld>
            <a:endParaRPr lang="en-US"/>
          </a:p>
        </p:txBody>
      </p:sp>
    </p:spTree>
    <p:extLst>
      <p:ext uri="{BB962C8B-B14F-4D97-AF65-F5344CB8AC3E}">
        <p14:creationId xmlns:p14="http://schemas.microsoft.com/office/powerpoint/2010/main" val="238319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12</a:t>
            </a:fld>
            <a:endParaRPr lang="en-US"/>
          </a:p>
        </p:txBody>
      </p:sp>
    </p:spTree>
    <p:extLst>
      <p:ext uri="{BB962C8B-B14F-4D97-AF65-F5344CB8AC3E}">
        <p14:creationId xmlns:p14="http://schemas.microsoft.com/office/powerpoint/2010/main" val="314317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13</a:t>
            </a:fld>
            <a:endParaRPr lang="en-US"/>
          </a:p>
        </p:txBody>
      </p:sp>
    </p:spTree>
    <p:extLst>
      <p:ext uri="{BB962C8B-B14F-4D97-AF65-F5344CB8AC3E}">
        <p14:creationId xmlns:p14="http://schemas.microsoft.com/office/powerpoint/2010/main" val="60684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14cm probe, total 4 ablations at 140W x 4 minutes</a:t>
            </a:r>
            <a:endParaRPr lang="en-US" dirty="0"/>
          </a:p>
        </p:txBody>
      </p:sp>
      <p:sp>
        <p:nvSpPr>
          <p:cNvPr id="4" name="Slide Number Placeholder 3"/>
          <p:cNvSpPr>
            <a:spLocks noGrp="1"/>
          </p:cNvSpPr>
          <p:nvPr>
            <p:ph type="sldNum" sz="quarter" idx="10"/>
          </p:nvPr>
        </p:nvSpPr>
        <p:spPr/>
        <p:txBody>
          <a:bodyPr/>
          <a:lstStyle/>
          <a:p>
            <a:fld id="{F6AB5DE6-7324-46FA-834D-C866698CC64C}" type="slidenum">
              <a:rPr lang="en-US"/>
              <a:t>14</a:t>
            </a:fld>
            <a:endParaRPr lang="en-US"/>
          </a:p>
        </p:txBody>
      </p:sp>
    </p:spTree>
    <p:extLst>
      <p:ext uri="{BB962C8B-B14F-4D97-AF65-F5344CB8AC3E}">
        <p14:creationId xmlns:p14="http://schemas.microsoft.com/office/powerpoint/2010/main" val="251347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15</a:t>
            </a:fld>
            <a:endParaRPr lang="en-US"/>
          </a:p>
        </p:txBody>
      </p:sp>
    </p:spTree>
    <p:extLst>
      <p:ext uri="{BB962C8B-B14F-4D97-AF65-F5344CB8AC3E}">
        <p14:creationId xmlns:p14="http://schemas.microsoft.com/office/powerpoint/2010/main" val="2174961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16</a:t>
            </a:fld>
            <a:endParaRPr lang="en-US"/>
          </a:p>
        </p:txBody>
      </p:sp>
    </p:spTree>
    <p:extLst>
      <p:ext uri="{BB962C8B-B14F-4D97-AF65-F5344CB8AC3E}">
        <p14:creationId xmlns:p14="http://schemas.microsoft.com/office/powerpoint/2010/main" val="170176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17</a:t>
            </a:fld>
            <a:endParaRPr lang="en-US"/>
          </a:p>
        </p:txBody>
      </p:sp>
    </p:spTree>
    <p:extLst>
      <p:ext uri="{BB962C8B-B14F-4D97-AF65-F5344CB8AC3E}">
        <p14:creationId xmlns:p14="http://schemas.microsoft.com/office/powerpoint/2010/main" val="241944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18</a:t>
            </a:fld>
            <a:endParaRPr lang="en-US"/>
          </a:p>
        </p:txBody>
      </p:sp>
    </p:spTree>
    <p:extLst>
      <p:ext uri="{BB962C8B-B14F-4D97-AF65-F5344CB8AC3E}">
        <p14:creationId xmlns:p14="http://schemas.microsoft.com/office/powerpoint/2010/main" val="1655019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19</a:t>
            </a:fld>
            <a:endParaRPr lang="en-US"/>
          </a:p>
        </p:txBody>
      </p:sp>
    </p:spTree>
    <p:extLst>
      <p:ext uri="{BB962C8B-B14F-4D97-AF65-F5344CB8AC3E}">
        <p14:creationId xmlns:p14="http://schemas.microsoft.com/office/powerpoint/2010/main" val="95218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a:t>
            </a:fld>
            <a:endParaRPr lang="en-US"/>
          </a:p>
        </p:txBody>
      </p:sp>
    </p:spTree>
    <p:extLst>
      <p:ext uri="{BB962C8B-B14F-4D97-AF65-F5344CB8AC3E}">
        <p14:creationId xmlns:p14="http://schemas.microsoft.com/office/powerpoint/2010/main" val="3772182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20</a:t>
            </a:fld>
            <a:endParaRPr lang="en-US"/>
          </a:p>
        </p:txBody>
      </p:sp>
    </p:spTree>
    <p:extLst>
      <p:ext uri="{BB962C8B-B14F-4D97-AF65-F5344CB8AC3E}">
        <p14:creationId xmlns:p14="http://schemas.microsoft.com/office/powerpoint/2010/main" val="105400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21</a:t>
            </a:fld>
            <a:endParaRPr lang="en-US"/>
          </a:p>
        </p:txBody>
      </p:sp>
    </p:spTree>
    <p:extLst>
      <p:ext uri="{BB962C8B-B14F-4D97-AF65-F5344CB8AC3E}">
        <p14:creationId xmlns:p14="http://schemas.microsoft.com/office/powerpoint/2010/main" val="4040139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22</a:t>
            </a:fld>
            <a:endParaRPr lang="en-US"/>
          </a:p>
        </p:txBody>
      </p:sp>
    </p:spTree>
    <p:extLst>
      <p:ext uri="{BB962C8B-B14F-4D97-AF65-F5344CB8AC3E}">
        <p14:creationId xmlns:p14="http://schemas.microsoft.com/office/powerpoint/2010/main" val="145923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23</a:t>
            </a:fld>
            <a:endParaRPr lang="en-US"/>
          </a:p>
        </p:txBody>
      </p:sp>
    </p:spTree>
    <p:extLst>
      <p:ext uri="{BB962C8B-B14F-4D97-AF65-F5344CB8AC3E}">
        <p14:creationId xmlns:p14="http://schemas.microsoft.com/office/powerpoint/2010/main" val="582075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24</a:t>
            </a:fld>
            <a:endParaRPr lang="en-US"/>
          </a:p>
        </p:txBody>
      </p:sp>
    </p:spTree>
    <p:extLst>
      <p:ext uri="{BB962C8B-B14F-4D97-AF65-F5344CB8AC3E}">
        <p14:creationId xmlns:p14="http://schemas.microsoft.com/office/powerpoint/2010/main" val="327238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25</a:t>
            </a:fld>
            <a:endParaRPr lang="en-US"/>
          </a:p>
        </p:txBody>
      </p:sp>
    </p:spTree>
    <p:extLst>
      <p:ext uri="{BB962C8B-B14F-4D97-AF65-F5344CB8AC3E}">
        <p14:creationId xmlns:p14="http://schemas.microsoft.com/office/powerpoint/2010/main" val="2442408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26</a:t>
            </a:fld>
            <a:endParaRPr lang="en-US"/>
          </a:p>
        </p:txBody>
      </p:sp>
    </p:spTree>
    <p:extLst>
      <p:ext uri="{BB962C8B-B14F-4D97-AF65-F5344CB8AC3E}">
        <p14:creationId xmlns:p14="http://schemas.microsoft.com/office/powerpoint/2010/main" val="940431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27</a:t>
            </a:fld>
            <a:endParaRPr lang="en-US"/>
          </a:p>
        </p:txBody>
      </p:sp>
    </p:spTree>
    <p:extLst>
      <p:ext uri="{BB962C8B-B14F-4D97-AF65-F5344CB8AC3E}">
        <p14:creationId xmlns:p14="http://schemas.microsoft.com/office/powerpoint/2010/main" val="403118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28</a:t>
            </a:fld>
            <a:endParaRPr lang="en-US"/>
          </a:p>
        </p:txBody>
      </p:sp>
    </p:spTree>
    <p:extLst>
      <p:ext uri="{BB962C8B-B14F-4D97-AF65-F5344CB8AC3E}">
        <p14:creationId xmlns:p14="http://schemas.microsoft.com/office/powerpoint/2010/main" val="2971244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29</a:t>
            </a:fld>
            <a:endParaRPr lang="en-US"/>
          </a:p>
        </p:txBody>
      </p:sp>
    </p:spTree>
    <p:extLst>
      <p:ext uri="{BB962C8B-B14F-4D97-AF65-F5344CB8AC3E}">
        <p14:creationId xmlns:p14="http://schemas.microsoft.com/office/powerpoint/2010/main" val="63797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Increased </a:t>
            </a:r>
            <a:r>
              <a:rPr lang="en-US" dirty="0"/>
              <a:t>activity involving the site of the biliary stent extending from the anterior abdominal wall into the left lobe of the liver may be due to infection. (Tumor is possible but considered less likely.)</a:t>
            </a:r>
          </a:p>
        </p:txBody>
      </p:sp>
      <p:sp>
        <p:nvSpPr>
          <p:cNvPr id="4" name="Slide Number Placeholder 3"/>
          <p:cNvSpPr>
            <a:spLocks noGrp="1"/>
          </p:cNvSpPr>
          <p:nvPr>
            <p:ph type="sldNum" sz="quarter" idx="10"/>
          </p:nvPr>
        </p:nvSpPr>
        <p:spPr/>
        <p:txBody>
          <a:bodyPr/>
          <a:lstStyle/>
          <a:p>
            <a:fld id="{F6AB5DE6-7324-46FA-834D-C866698CC64C}" type="slidenum">
              <a:rPr lang="en-US"/>
              <a:t>3</a:t>
            </a:fld>
            <a:endParaRPr lang="en-US"/>
          </a:p>
        </p:txBody>
      </p:sp>
    </p:spTree>
    <p:extLst>
      <p:ext uri="{BB962C8B-B14F-4D97-AF65-F5344CB8AC3E}">
        <p14:creationId xmlns:p14="http://schemas.microsoft.com/office/powerpoint/2010/main" val="1232298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30</a:t>
            </a:fld>
            <a:endParaRPr lang="en-US"/>
          </a:p>
        </p:txBody>
      </p:sp>
    </p:spTree>
    <p:extLst>
      <p:ext uri="{BB962C8B-B14F-4D97-AF65-F5344CB8AC3E}">
        <p14:creationId xmlns:p14="http://schemas.microsoft.com/office/powerpoint/2010/main" val="200922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31</a:t>
            </a:fld>
            <a:endParaRPr lang="en-US"/>
          </a:p>
        </p:txBody>
      </p:sp>
    </p:spTree>
    <p:extLst>
      <p:ext uri="{BB962C8B-B14F-4D97-AF65-F5344CB8AC3E}">
        <p14:creationId xmlns:p14="http://schemas.microsoft.com/office/powerpoint/2010/main" val="1300081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32</a:t>
            </a:fld>
            <a:endParaRPr lang="en-US"/>
          </a:p>
        </p:txBody>
      </p:sp>
    </p:spTree>
    <p:extLst>
      <p:ext uri="{BB962C8B-B14F-4D97-AF65-F5344CB8AC3E}">
        <p14:creationId xmlns:p14="http://schemas.microsoft.com/office/powerpoint/2010/main" val="1864332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33</a:t>
            </a:fld>
            <a:endParaRPr lang="en-US"/>
          </a:p>
        </p:txBody>
      </p:sp>
    </p:spTree>
    <p:extLst>
      <p:ext uri="{BB962C8B-B14F-4D97-AF65-F5344CB8AC3E}">
        <p14:creationId xmlns:p14="http://schemas.microsoft.com/office/powerpoint/2010/main" val="954388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34</a:t>
            </a:fld>
            <a:endParaRPr lang="en-US"/>
          </a:p>
        </p:txBody>
      </p:sp>
    </p:spTree>
    <p:extLst>
      <p:ext uri="{BB962C8B-B14F-4D97-AF65-F5344CB8AC3E}">
        <p14:creationId xmlns:p14="http://schemas.microsoft.com/office/powerpoint/2010/main" val="1542279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35</a:t>
            </a:fld>
            <a:endParaRPr lang="en-US"/>
          </a:p>
        </p:txBody>
      </p:sp>
    </p:spTree>
    <p:extLst>
      <p:ext uri="{BB962C8B-B14F-4D97-AF65-F5344CB8AC3E}">
        <p14:creationId xmlns:p14="http://schemas.microsoft.com/office/powerpoint/2010/main" val="204912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36</a:t>
            </a:fld>
            <a:endParaRPr lang="en-US"/>
          </a:p>
        </p:txBody>
      </p:sp>
    </p:spTree>
    <p:extLst>
      <p:ext uri="{BB962C8B-B14F-4D97-AF65-F5344CB8AC3E}">
        <p14:creationId xmlns:p14="http://schemas.microsoft.com/office/powerpoint/2010/main" val="3735043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37</a:t>
            </a:fld>
            <a:endParaRPr lang="en-US"/>
          </a:p>
        </p:txBody>
      </p:sp>
    </p:spTree>
    <p:extLst>
      <p:ext uri="{BB962C8B-B14F-4D97-AF65-F5344CB8AC3E}">
        <p14:creationId xmlns:p14="http://schemas.microsoft.com/office/powerpoint/2010/main" val="1695657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38</a:t>
            </a:fld>
            <a:endParaRPr lang="en-US"/>
          </a:p>
        </p:txBody>
      </p:sp>
    </p:spTree>
    <p:extLst>
      <p:ext uri="{BB962C8B-B14F-4D97-AF65-F5344CB8AC3E}">
        <p14:creationId xmlns:p14="http://schemas.microsoft.com/office/powerpoint/2010/main" val="343296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39</a:t>
            </a:fld>
            <a:endParaRPr lang="en-US"/>
          </a:p>
        </p:txBody>
      </p:sp>
    </p:spTree>
    <p:extLst>
      <p:ext uri="{BB962C8B-B14F-4D97-AF65-F5344CB8AC3E}">
        <p14:creationId xmlns:p14="http://schemas.microsoft.com/office/powerpoint/2010/main" val="87449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4</a:t>
            </a:fld>
            <a:endParaRPr lang="en-US"/>
          </a:p>
        </p:txBody>
      </p:sp>
    </p:spTree>
    <p:extLst>
      <p:ext uri="{BB962C8B-B14F-4D97-AF65-F5344CB8AC3E}">
        <p14:creationId xmlns:p14="http://schemas.microsoft.com/office/powerpoint/2010/main" val="3439393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40</a:t>
            </a:fld>
            <a:endParaRPr lang="en-US"/>
          </a:p>
        </p:txBody>
      </p:sp>
    </p:spTree>
    <p:extLst>
      <p:ext uri="{BB962C8B-B14F-4D97-AF65-F5344CB8AC3E}">
        <p14:creationId xmlns:p14="http://schemas.microsoft.com/office/powerpoint/2010/main" val="2532871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41</a:t>
            </a:fld>
            <a:endParaRPr lang="en-US"/>
          </a:p>
        </p:txBody>
      </p:sp>
    </p:spTree>
    <p:extLst>
      <p:ext uri="{BB962C8B-B14F-4D97-AF65-F5344CB8AC3E}">
        <p14:creationId xmlns:p14="http://schemas.microsoft.com/office/powerpoint/2010/main" val="3743134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42</a:t>
            </a:fld>
            <a:endParaRPr lang="en-US"/>
          </a:p>
        </p:txBody>
      </p:sp>
    </p:spTree>
    <p:extLst>
      <p:ext uri="{BB962C8B-B14F-4D97-AF65-F5344CB8AC3E}">
        <p14:creationId xmlns:p14="http://schemas.microsoft.com/office/powerpoint/2010/main" val="616156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43</a:t>
            </a:fld>
            <a:endParaRPr lang="en-US"/>
          </a:p>
        </p:txBody>
      </p:sp>
    </p:spTree>
    <p:extLst>
      <p:ext uri="{BB962C8B-B14F-4D97-AF65-F5344CB8AC3E}">
        <p14:creationId xmlns:p14="http://schemas.microsoft.com/office/powerpoint/2010/main" val="2205845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44</a:t>
            </a:fld>
            <a:endParaRPr lang="en-US"/>
          </a:p>
        </p:txBody>
      </p:sp>
    </p:spTree>
    <p:extLst>
      <p:ext uri="{BB962C8B-B14F-4D97-AF65-F5344CB8AC3E}">
        <p14:creationId xmlns:p14="http://schemas.microsoft.com/office/powerpoint/2010/main" val="328159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5</a:t>
            </a:fld>
            <a:endParaRPr lang="en-US"/>
          </a:p>
        </p:txBody>
      </p:sp>
    </p:spTree>
    <p:extLst>
      <p:ext uri="{BB962C8B-B14F-4D97-AF65-F5344CB8AC3E}">
        <p14:creationId xmlns:p14="http://schemas.microsoft.com/office/powerpoint/2010/main" val="401099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6</a:t>
            </a:fld>
            <a:endParaRPr lang="en-US"/>
          </a:p>
        </p:txBody>
      </p:sp>
    </p:spTree>
    <p:extLst>
      <p:ext uri="{BB962C8B-B14F-4D97-AF65-F5344CB8AC3E}">
        <p14:creationId xmlns:p14="http://schemas.microsoft.com/office/powerpoint/2010/main" val="2858509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7</a:t>
            </a:fld>
            <a:endParaRPr lang="en-US"/>
          </a:p>
        </p:txBody>
      </p:sp>
    </p:spTree>
    <p:extLst>
      <p:ext uri="{BB962C8B-B14F-4D97-AF65-F5344CB8AC3E}">
        <p14:creationId xmlns:p14="http://schemas.microsoft.com/office/powerpoint/2010/main" val="3105613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8</a:t>
            </a:fld>
            <a:endParaRPr lang="en-US"/>
          </a:p>
        </p:txBody>
      </p:sp>
    </p:spTree>
    <p:extLst>
      <p:ext uri="{BB962C8B-B14F-4D97-AF65-F5344CB8AC3E}">
        <p14:creationId xmlns:p14="http://schemas.microsoft.com/office/powerpoint/2010/main" val="126625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AB5DE6-7324-46FA-834D-C866698CC64C}" type="slidenum">
              <a:rPr lang="en-US"/>
              <a:t>9</a:t>
            </a:fld>
            <a:endParaRPr lang="en-US"/>
          </a:p>
        </p:txBody>
      </p:sp>
    </p:spTree>
    <p:extLst>
      <p:ext uri="{BB962C8B-B14F-4D97-AF65-F5344CB8AC3E}">
        <p14:creationId xmlns:p14="http://schemas.microsoft.com/office/powerpoint/2010/main" val="984056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75913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11131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3033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82380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99577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675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916778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99381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7065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96946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118983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FA7AC5-6045-4418-8E60-F48788734473}"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29278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1FA7AC5-6045-4418-8E60-F48788734473}" type="datetimeFigureOut">
              <a:rPr lang="en-US" smtClean="0"/>
              <a:t>11/14/16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915830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250496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6722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7" name="Date Placeholder 4"/>
          <p:cNvSpPr>
            <a:spLocks noGrp="1"/>
          </p:cNvSpPr>
          <p:nvPr>
            <p:ph type="dt" sz="half" idx="10"/>
          </p:nvPr>
        </p:nvSpPr>
        <p:spPr/>
        <p:txBody>
          <a:bodyPr/>
          <a:lstStyle/>
          <a:p>
            <a:fld id="{F1FA7AC5-6045-4418-8E60-F48788734473}" type="datetimeFigureOut">
              <a:rPr lang="en-US" smtClean="0"/>
              <a:t>11/14/16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08316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25419808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1FA7AC5-6045-4418-8E60-F48788734473}" type="datetimeFigureOut">
              <a:rPr lang="en-US" smtClean="0"/>
              <a:t>11/14/16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21762698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025" y="314325"/>
            <a:ext cx="9494838" cy="1425158"/>
          </a:xfrm>
        </p:spPr>
        <p:txBody>
          <a:bodyPr/>
          <a:lstStyle/>
          <a:p>
            <a:r>
              <a:rPr lang="x-none" dirty="0"/>
              <a:t>Case Presentation</a:t>
            </a:r>
            <a:endParaRPr lang="en-US" dirty="0"/>
          </a:p>
        </p:txBody>
      </p:sp>
      <p:sp>
        <p:nvSpPr>
          <p:cNvPr id="3" name="Subtitle 2"/>
          <p:cNvSpPr>
            <a:spLocks noGrp="1"/>
          </p:cNvSpPr>
          <p:nvPr>
            <p:ph type="subTitle" idx="1"/>
          </p:nvPr>
        </p:nvSpPr>
        <p:spPr/>
        <p:txBody>
          <a:bodyPr/>
          <a:lstStyle/>
          <a:p>
            <a:r>
              <a:rPr lang="x-none" dirty="0"/>
              <a:t>Robert Schiff, MD</a:t>
            </a:r>
            <a:endParaRPr lang="en-US" dirty="0"/>
          </a:p>
          <a:p>
            <a:r>
              <a:rPr lang="x-none" dirty="0">
                <a:solidFill>
                  <a:srgbClr val="8AD0D6"/>
                </a:solidFill>
              </a:rPr>
              <a:t>Dartmouth </a:t>
            </a:r>
            <a:r>
              <a:rPr lang="x-none" dirty="0" err="1">
                <a:solidFill>
                  <a:srgbClr val="8AD0D6"/>
                </a:solidFill>
              </a:rPr>
              <a:t>hitchcock</a:t>
            </a:r>
            <a:r>
              <a:rPr lang="x-none" dirty="0">
                <a:solidFill>
                  <a:srgbClr val="8AD0D6"/>
                </a:solidFill>
              </a:rPr>
              <a:t> </a:t>
            </a:r>
            <a:r>
              <a:rPr lang="x-none" dirty="0" err="1">
                <a:solidFill>
                  <a:srgbClr val="8AD0D6"/>
                </a:solidFill>
              </a:rPr>
              <a:t>medical</a:t>
            </a:r>
            <a:r>
              <a:rPr lang="x-none" dirty="0">
                <a:solidFill>
                  <a:srgbClr val="8AD0D6"/>
                </a:solidFill>
              </a:rPr>
              <a:t> </a:t>
            </a:r>
            <a:r>
              <a:rPr lang="x-none" dirty="0" err="1">
                <a:solidFill>
                  <a:srgbClr val="8AD0D6"/>
                </a:solidFill>
              </a:rPr>
              <a:t>center</a:t>
            </a:r>
            <a:endParaRPr lang="en-US" dirty="0" err="1">
              <a:solidFill>
                <a:srgbClr val="8AD0D6"/>
              </a:solidFill>
            </a:endParaRPr>
          </a:p>
        </p:txBody>
      </p:sp>
      <p:sp>
        <p:nvSpPr>
          <p:cNvPr id="4" name="TextBox 3"/>
          <p:cNvSpPr txBox="1"/>
          <p:nvPr/>
        </p:nvSpPr>
        <p:spPr>
          <a:xfrm>
            <a:off x="828675" y="2286000"/>
            <a:ext cx="7943433" cy="1754326"/>
          </a:xfrm>
          <a:prstGeom prst="rect">
            <a:avLst/>
          </a:prstGeom>
        </p:spPr>
        <p:txBody>
          <a:bodyPr rtlCol="0">
            <a:spAutoFit/>
          </a:bodyPr>
          <a:lstStyle/>
          <a:p>
            <a:pPr algn="ctr"/>
            <a:r>
              <a:rPr lang="x-none" sz="3600" dirty="0"/>
              <a:t>New England Society of Interventional Radiology</a:t>
            </a:r>
            <a:endParaRPr lang="en-US" sz="3600" dirty="0"/>
          </a:p>
          <a:p>
            <a:pPr algn="ctr"/>
            <a:r>
              <a:rPr lang="x-none" sz="3600" dirty="0"/>
              <a:t>November 14, 2016</a:t>
            </a:r>
          </a:p>
        </p:txBody>
      </p:sp>
    </p:spTree>
    <p:extLst>
      <p:ext uri="{BB962C8B-B14F-4D97-AF65-F5344CB8AC3E}">
        <p14:creationId xmlns:p14="http://schemas.microsoft.com/office/powerpoint/2010/main" val="4157082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IRE – November 2015</a:t>
            </a:r>
          </a:p>
        </p:txBody>
      </p:sp>
      <p:pic>
        <p:nvPicPr>
          <p:cNvPr id="5" name="Content Placeholder 4"/>
          <p:cNvPicPr>
            <a:picLocks noGrp="1" noChangeAspect="1"/>
          </p:cNvPicPr>
          <p:nvPr>
            <p:ph sz="half" idx="1"/>
          </p:nvPr>
        </p:nvPicPr>
        <p:blipFill>
          <a:blip r:embed="rId3"/>
          <a:stretch>
            <a:fillRect/>
          </a:stretch>
        </p:blipFill>
        <p:spPr>
          <a:xfrm>
            <a:off x="495300" y="1847322"/>
            <a:ext cx="5313123" cy="3862432"/>
          </a:xfrm>
        </p:spPr>
      </p:pic>
      <p:pic>
        <p:nvPicPr>
          <p:cNvPr id="6" name="Content Placeholder 5"/>
          <p:cNvPicPr>
            <a:picLocks noGrp="1" noChangeAspect="1"/>
          </p:cNvPicPr>
          <p:nvPr>
            <p:ph sz="half" idx="2"/>
          </p:nvPr>
        </p:nvPicPr>
        <p:blipFill>
          <a:blip r:embed="rId4"/>
          <a:stretch>
            <a:fillRect/>
          </a:stretch>
        </p:blipFill>
        <p:spPr>
          <a:xfrm>
            <a:off x="6276975" y="1847322"/>
            <a:ext cx="5403204" cy="3817121"/>
          </a:xfrm>
        </p:spPr>
      </p:pic>
    </p:spTree>
    <p:extLst>
      <p:ext uri="{BB962C8B-B14F-4D97-AF65-F5344CB8AC3E}">
        <p14:creationId xmlns:p14="http://schemas.microsoft.com/office/powerpoint/2010/main" val="1004119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IRE – November 2015</a:t>
            </a:r>
          </a:p>
        </p:txBody>
      </p:sp>
      <p:pic>
        <p:nvPicPr>
          <p:cNvPr id="5" name="Content Placeholder 4"/>
          <p:cNvPicPr>
            <a:picLocks noGrp="1" noChangeAspect="1"/>
          </p:cNvPicPr>
          <p:nvPr>
            <p:ph sz="half" idx="1"/>
          </p:nvPr>
        </p:nvPicPr>
        <p:blipFill>
          <a:blip r:embed="rId3"/>
          <a:stretch>
            <a:fillRect/>
          </a:stretch>
        </p:blipFill>
        <p:spPr>
          <a:xfrm>
            <a:off x="323850" y="1832945"/>
            <a:ext cx="5474806" cy="3828960"/>
          </a:xfrm>
        </p:spPr>
      </p:pic>
      <p:pic>
        <p:nvPicPr>
          <p:cNvPr id="6" name="Content Placeholder 5"/>
          <p:cNvPicPr>
            <a:picLocks noGrp="1" noChangeAspect="1"/>
          </p:cNvPicPr>
          <p:nvPr>
            <p:ph sz="half" idx="2"/>
          </p:nvPr>
        </p:nvPicPr>
        <p:blipFill>
          <a:blip r:embed="rId4"/>
          <a:stretch>
            <a:fillRect/>
          </a:stretch>
        </p:blipFill>
        <p:spPr>
          <a:xfrm>
            <a:off x="6191250" y="1847322"/>
            <a:ext cx="5468507" cy="3813631"/>
          </a:xfrm>
        </p:spPr>
      </p:pic>
    </p:spTree>
    <p:extLst>
      <p:ext uri="{BB962C8B-B14F-4D97-AF65-F5344CB8AC3E}">
        <p14:creationId xmlns:p14="http://schemas.microsoft.com/office/powerpoint/2010/main" val="306833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IRE – November 2015</a:t>
            </a:r>
          </a:p>
        </p:txBody>
      </p:sp>
      <p:pic>
        <p:nvPicPr>
          <p:cNvPr id="5" name="Content Placeholder 4"/>
          <p:cNvPicPr>
            <a:picLocks noGrp="1" noChangeAspect="1"/>
          </p:cNvPicPr>
          <p:nvPr>
            <p:ph sz="half" idx="1"/>
          </p:nvPr>
        </p:nvPicPr>
        <p:blipFill>
          <a:blip r:embed="rId3"/>
          <a:stretch>
            <a:fillRect/>
          </a:stretch>
        </p:blipFill>
        <p:spPr>
          <a:xfrm>
            <a:off x="400050" y="1840192"/>
            <a:ext cx="5506740" cy="3858278"/>
          </a:xfrm>
        </p:spPr>
      </p:pic>
      <p:pic>
        <p:nvPicPr>
          <p:cNvPr id="6" name="Content Placeholder 5"/>
          <p:cNvPicPr>
            <a:picLocks noGrp="1" noChangeAspect="1"/>
          </p:cNvPicPr>
          <p:nvPr>
            <p:ph sz="half" idx="2"/>
          </p:nvPr>
        </p:nvPicPr>
        <p:blipFill>
          <a:blip r:embed="rId4"/>
          <a:stretch>
            <a:fillRect/>
          </a:stretch>
        </p:blipFill>
        <p:spPr>
          <a:xfrm>
            <a:off x="6343650" y="1840192"/>
            <a:ext cx="5528105" cy="3855231"/>
          </a:xfrm>
        </p:spPr>
      </p:pic>
    </p:spTree>
    <p:extLst>
      <p:ext uri="{BB962C8B-B14F-4D97-AF65-F5344CB8AC3E}">
        <p14:creationId xmlns:p14="http://schemas.microsoft.com/office/powerpoint/2010/main" val="324092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IRE – November 2015</a:t>
            </a:r>
          </a:p>
        </p:txBody>
      </p:sp>
      <p:pic>
        <p:nvPicPr>
          <p:cNvPr id="5" name="Content Placeholder 4"/>
          <p:cNvPicPr>
            <a:picLocks noGrp="1" noChangeAspect="1"/>
          </p:cNvPicPr>
          <p:nvPr>
            <p:ph sz="half" idx="1"/>
          </p:nvPr>
        </p:nvPicPr>
        <p:blipFill>
          <a:blip r:embed="rId3"/>
          <a:stretch>
            <a:fillRect/>
          </a:stretch>
        </p:blipFill>
        <p:spPr>
          <a:xfrm>
            <a:off x="333375" y="1862228"/>
            <a:ext cx="5547638" cy="3801972"/>
          </a:xfrm>
        </p:spPr>
      </p:pic>
      <p:pic>
        <p:nvPicPr>
          <p:cNvPr id="6" name="Content Placeholder 5"/>
          <p:cNvPicPr>
            <a:picLocks noGrp="1" noChangeAspect="1"/>
          </p:cNvPicPr>
          <p:nvPr>
            <p:ph sz="half" idx="2"/>
          </p:nvPr>
        </p:nvPicPr>
        <p:blipFill>
          <a:blip r:embed="rId4"/>
          <a:stretch>
            <a:fillRect/>
          </a:stretch>
        </p:blipFill>
        <p:spPr>
          <a:xfrm>
            <a:off x="6172200" y="1862228"/>
            <a:ext cx="5634928" cy="3743043"/>
          </a:xfrm>
        </p:spPr>
      </p:pic>
    </p:spTree>
    <p:extLst>
      <p:ext uri="{BB962C8B-B14F-4D97-AF65-F5344CB8AC3E}">
        <p14:creationId xmlns:p14="http://schemas.microsoft.com/office/powerpoint/2010/main" val="283521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MWA – January 2016</a:t>
            </a:r>
          </a:p>
        </p:txBody>
      </p:sp>
      <p:sp>
        <p:nvSpPr>
          <p:cNvPr id="3" name="Content Placeholder 2"/>
          <p:cNvSpPr>
            <a:spLocks noGrp="1"/>
          </p:cNvSpPr>
          <p:nvPr>
            <p:ph sz="half" idx="1"/>
          </p:nvPr>
        </p:nvSpPr>
        <p:spPr/>
        <p:txBody>
          <a:bodyPr vert="horz" lIns="91440" tIns="45720" rIns="91440" bIns="45720" rtlCol="0" anchor="t">
            <a:normAutofit/>
          </a:bodyPr>
          <a:lstStyle/>
          <a:p>
            <a:r>
              <a:rPr lang="x-none" dirty="0">
                <a:solidFill>
                  <a:srgbClr val="FFFFFF"/>
                </a:solidFill>
                <a:latin typeface="Calibri"/>
              </a:rPr>
              <a:t>14 cm probe</a:t>
            </a:r>
            <a:endParaRPr lang="en-US" dirty="0">
              <a:solidFill>
                <a:srgbClr val="FFFFFF"/>
              </a:solidFill>
              <a:latin typeface="Calibri"/>
            </a:endParaRPr>
          </a:p>
          <a:p>
            <a:r>
              <a:rPr lang="x-none" dirty="0">
                <a:latin typeface="Calibri"/>
              </a:rPr>
              <a:t>Total 4 ablations</a:t>
            </a:r>
            <a:endParaRPr lang="en-US" dirty="0">
              <a:latin typeface="Calibri"/>
            </a:endParaRPr>
          </a:p>
          <a:p>
            <a:r>
              <a:rPr lang="x-none" dirty="0" err="1">
                <a:latin typeface="Calibri"/>
              </a:rPr>
              <a:t>140W</a:t>
            </a:r>
            <a:r>
              <a:rPr lang="x-none" dirty="0">
                <a:latin typeface="Calibri"/>
              </a:rPr>
              <a:t> @ 4 minutes each</a:t>
            </a:r>
            <a:endParaRPr lang="en-US" dirty="0">
              <a:latin typeface="Calibri"/>
            </a:endParaRPr>
          </a:p>
        </p:txBody>
      </p:sp>
      <p:pic>
        <p:nvPicPr>
          <p:cNvPr id="5" name="Picture Placeholder 2"/>
          <p:cNvPicPr>
            <a:picLocks noChangeAspect="1"/>
          </p:cNvPicPr>
          <p:nvPr/>
        </p:nvPicPr>
        <p:blipFill>
          <a:blip r:embed="rId3"/>
          <a:srcRect l="15000" r="15000"/>
          <a:stretch>
            <a:fillRect/>
          </a:stretch>
        </p:blipFill>
        <p:spPr>
          <a:xfrm>
            <a:off x="6819900" y="1485900"/>
            <a:ext cx="3200400" cy="4572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7041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MWA – January 2016</a:t>
            </a:r>
          </a:p>
        </p:txBody>
      </p:sp>
      <p:pic>
        <p:nvPicPr>
          <p:cNvPr id="5" name="Content Placeholder 4"/>
          <p:cNvPicPr>
            <a:picLocks noGrp="1" noChangeAspect="1"/>
          </p:cNvPicPr>
          <p:nvPr>
            <p:ph sz="half" idx="1"/>
          </p:nvPr>
        </p:nvPicPr>
        <p:blipFill>
          <a:blip r:embed="rId3"/>
          <a:stretch>
            <a:fillRect/>
          </a:stretch>
        </p:blipFill>
        <p:spPr>
          <a:xfrm>
            <a:off x="533400" y="1918784"/>
            <a:ext cx="5334215" cy="3626354"/>
          </a:xfrm>
        </p:spPr>
      </p:pic>
      <p:pic>
        <p:nvPicPr>
          <p:cNvPr id="6" name="Content Placeholder 5"/>
          <p:cNvPicPr>
            <a:picLocks noGrp="1" noChangeAspect="1"/>
          </p:cNvPicPr>
          <p:nvPr>
            <p:ph sz="half" idx="2"/>
          </p:nvPr>
        </p:nvPicPr>
        <p:blipFill>
          <a:blip r:embed="rId4"/>
          <a:stretch>
            <a:fillRect/>
          </a:stretch>
        </p:blipFill>
        <p:spPr>
          <a:xfrm>
            <a:off x="6410325" y="1918784"/>
            <a:ext cx="5219392" cy="3619365"/>
          </a:xfrm>
        </p:spPr>
      </p:pic>
    </p:spTree>
    <p:extLst>
      <p:ext uri="{BB962C8B-B14F-4D97-AF65-F5344CB8AC3E}">
        <p14:creationId xmlns:p14="http://schemas.microsoft.com/office/powerpoint/2010/main" val="2348891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23900"/>
            <a:ext cx="5092906" cy="1574808"/>
          </a:xfrm>
        </p:spPr>
        <p:txBody>
          <a:bodyPr/>
          <a:lstStyle/>
          <a:p>
            <a:r>
              <a:rPr lang="x-none" dirty="0"/>
              <a:t>March 2016 PET/CT</a:t>
            </a:r>
            <a:endParaRPr lang="en-US" dirty="0"/>
          </a:p>
        </p:txBody>
      </p:sp>
      <p:pic>
        <p:nvPicPr>
          <p:cNvPr id="5" name="Picture Placeholder 4"/>
          <p:cNvPicPr>
            <a:picLocks noGrp="1" noChangeAspect="1"/>
          </p:cNvPicPr>
          <p:nvPr>
            <p:ph type="pic" idx="1"/>
          </p:nvPr>
        </p:nvPicPr>
        <p:blipFill>
          <a:blip r:embed="rId3"/>
          <a:srcRect l="15000" r="15000"/>
          <a:stretch>
            <a:fillRect/>
          </a:stretch>
        </p:blipFill>
        <p:spPr/>
      </p:pic>
      <p:sp>
        <p:nvSpPr>
          <p:cNvPr id="4" name="Text Placeholder 3"/>
          <p:cNvSpPr>
            <a:spLocks noGrp="1"/>
          </p:cNvSpPr>
          <p:nvPr>
            <p:ph type="body" sz="half" idx="2"/>
          </p:nvPr>
        </p:nvSpPr>
        <p:spPr>
          <a:xfrm>
            <a:off x="1155700" y="2717563"/>
            <a:ext cx="5084763" cy="2311637"/>
          </a:xfrm>
        </p:spPr>
        <p:txBody>
          <a:bodyPr vert="horz" lIns="91440" tIns="45720" rIns="91440" bIns="45720" rtlCol="0" anchor="t">
            <a:normAutofit/>
          </a:bodyPr>
          <a:lstStyle/>
          <a:p>
            <a:pPr marL="285750" indent="-285750">
              <a:buFont typeface="Arial" panose="020B0604020202020204" pitchFamily="34" charset="0"/>
              <a:buChar char="•"/>
            </a:pPr>
            <a:r>
              <a:rPr lang="x-none" sz="2000" dirty="0">
                <a:solidFill>
                  <a:srgbClr val="FFFFFF"/>
                </a:solidFill>
                <a:latin typeface="Calibri"/>
              </a:rPr>
              <a:t>Nodular activity along periphery of ablation cavity.</a:t>
            </a:r>
          </a:p>
          <a:p>
            <a:pPr marL="285750" indent="-285750">
              <a:buFont typeface="Arial" panose="020B0604020202020204" pitchFamily="34" charset="0"/>
              <a:buChar char="•"/>
            </a:pPr>
            <a:r>
              <a:rPr lang="x-none" sz="2000" dirty="0">
                <a:solidFill>
                  <a:srgbClr val="FFFFFF"/>
                </a:solidFill>
                <a:latin typeface="Calibri"/>
              </a:rPr>
              <a:t>Decreased but persistent uptake in porta hepatis.</a:t>
            </a:r>
            <a:endParaRPr lang="en-US" sz="2000" dirty="0">
              <a:solidFill>
                <a:srgbClr val="FFFFFF"/>
              </a:solidFill>
              <a:latin typeface="Calibri"/>
            </a:endParaRPr>
          </a:p>
          <a:p>
            <a:endParaRPr lang="en-US"/>
          </a:p>
        </p:txBody>
      </p:sp>
    </p:spTree>
    <p:extLst>
      <p:ext uri="{BB962C8B-B14F-4D97-AF65-F5344CB8AC3E}">
        <p14:creationId xmlns:p14="http://schemas.microsoft.com/office/powerpoint/2010/main" val="2785232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23900"/>
            <a:ext cx="5092906" cy="1574808"/>
          </a:xfrm>
        </p:spPr>
        <p:txBody>
          <a:bodyPr/>
          <a:lstStyle/>
          <a:p>
            <a:r>
              <a:rPr lang="x-none" dirty="0"/>
              <a:t>June 2016 PET/CT</a:t>
            </a:r>
            <a:endParaRPr lang="en-US" dirty="0"/>
          </a:p>
        </p:txBody>
      </p:sp>
      <p:sp>
        <p:nvSpPr>
          <p:cNvPr id="4" name="Text Placeholder 3"/>
          <p:cNvSpPr>
            <a:spLocks noGrp="1"/>
          </p:cNvSpPr>
          <p:nvPr>
            <p:ph type="body" sz="half" idx="2"/>
          </p:nvPr>
        </p:nvSpPr>
        <p:spPr>
          <a:xfrm>
            <a:off x="1155700" y="2717563"/>
            <a:ext cx="5084763" cy="2311637"/>
          </a:xfrm>
        </p:spPr>
        <p:txBody>
          <a:bodyPr vert="horz" lIns="91440" tIns="45720" rIns="91440" bIns="45720" rtlCol="0" anchor="t">
            <a:normAutofit/>
          </a:bodyPr>
          <a:lstStyle/>
          <a:p>
            <a:pPr marL="285750" indent="-285750">
              <a:buFont typeface="Arial" panose="020B0604020202020204" pitchFamily="34" charset="0"/>
              <a:buChar char="•"/>
            </a:pPr>
            <a:r>
              <a:rPr lang="x-none" sz="2000" dirty="0">
                <a:solidFill>
                  <a:srgbClr val="FFFFFF"/>
                </a:solidFill>
                <a:latin typeface="Calibri"/>
              </a:rPr>
              <a:t>Tumor recurrence in right lateral perihepatic space (extending from ablation cavity) </a:t>
            </a:r>
          </a:p>
          <a:p>
            <a:pPr marL="285750" indent="-285750">
              <a:buFont typeface="Arial" panose="020B0604020202020204" pitchFamily="34" charset="0"/>
              <a:buChar char="•"/>
            </a:pPr>
            <a:r>
              <a:rPr lang="x-none" sz="2000" dirty="0">
                <a:solidFill>
                  <a:srgbClr val="FFFFFF"/>
                </a:solidFill>
                <a:latin typeface="Calibri"/>
              </a:rPr>
              <a:t>Worsening porta hepatic activity </a:t>
            </a:r>
            <a:endParaRPr lang="en-US" sz="2000" dirty="0">
              <a:solidFill>
                <a:srgbClr val="FFFFFF"/>
              </a:solidFill>
              <a:latin typeface="Calibri"/>
            </a:endParaRPr>
          </a:p>
          <a:p>
            <a:pPr marL="285750" indent="-285750">
              <a:buFont typeface="Arial" panose="020B0604020202020204" pitchFamily="34" charset="0"/>
              <a:buChar char="•"/>
            </a:pPr>
            <a:endParaRPr lang="en-US" sz="2000">
              <a:latin typeface="Calibri"/>
            </a:endParaRPr>
          </a:p>
          <a:p>
            <a:endParaRPr lang="en-US"/>
          </a:p>
        </p:txBody>
      </p:sp>
      <p:sp>
        <p:nvSpPr>
          <p:cNvPr id="3" name="Picture Placeholder 2"/>
          <p:cNvSpPr>
            <a:spLocks noGrp="1"/>
          </p:cNvSpPr>
          <p:nvPr>
            <p:ph type="pic" idx="1"/>
          </p:nvPr>
        </p:nvSpPr>
        <p:spPr/>
      </p:sp>
      <p:pic>
        <p:nvPicPr>
          <p:cNvPr id="6" name="Picture Placeholder 4"/>
          <p:cNvPicPr>
            <a:picLocks noChangeAspect="1"/>
          </p:cNvPicPr>
          <p:nvPr/>
        </p:nvPicPr>
        <p:blipFill>
          <a:blip r:embed="rId3"/>
          <a:srcRect l="15000" r="15000"/>
          <a:stretch>
            <a:fillRect/>
          </a:stretch>
        </p:blipFill>
        <p:spPr>
          <a:xfrm>
            <a:off x="6949545" y="1143000"/>
            <a:ext cx="3200400" cy="4572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19567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x-none" dirty="0"/>
              <a:t>Ongoing Management</a:t>
            </a:r>
            <a:endParaRPr lang="en-US" dirty="0"/>
          </a:p>
        </p:txBody>
      </p:sp>
      <p:sp>
        <p:nvSpPr>
          <p:cNvPr id="6" name="Content Placeholder 5"/>
          <p:cNvSpPr>
            <a:spLocks noGrp="1"/>
          </p:cNvSpPr>
          <p:nvPr>
            <p:ph idx="1"/>
          </p:nvPr>
        </p:nvSpPr>
        <p:spPr/>
        <p:txBody>
          <a:bodyPr vert="horz" lIns="91440" tIns="45720" rIns="91440" bIns="45720" rtlCol="0" anchor="t">
            <a:normAutofit/>
          </a:bodyPr>
          <a:lstStyle/>
          <a:p>
            <a:r>
              <a:rPr lang="x-none" dirty="0"/>
              <a:t>Given the pattern of disease recurrence, further local management deemed not feasible.</a:t>
            </a:r>
            <a:endParaRPr lang="en-US" dirty="0"/>
          </a:p>
          <a:p>
            <a:r>
              <a:rPr lang="x-none" dirty="0"/>
              <a:t>Plan to re-start systemic chemotherapy.</a:t>
            </a:r>
            <a:endParaRPr lang="en-US" dirty="0"/>
          </a:p>
        </p:txBody>
      </p:sp>
    </p:spTree>
    <p:extLst>
      <p:ext uri="{BB962C8B-B14F-4D97-AF65-F5344CB8AC3E}">
        <p14:creationId xmlns:p14="http://schemas.microsoft.com/office/powerpoint/2010/main" val="140955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August 2016</a:t>
            </a:r>
            <a:endParaRPr lang="en-US" dirty="0"/>
          </a:p>
        </p:txBody>
      </p:sp>
      <p:sp>
        <p:nvSpPr>
          <p:cNvPr id="6" name="Content Placeholder 5"/>
          <p:cNvSpPr>
            <a:spLocks noGrp="1"/>
          </p:cNvSpPr>
          <p:nvPr>
            <p:ph idx="1"/>
          </p:nvPr>
        </p:nvSpPr>
        <p:spPr/>
        <p:txBody>
          <a:bodyPr vert="horz" lIns="91440" tIns="45720" rIns="91440" bIns="45720" rtlCol="0" anchor="t">
            <a:normAutofit/>
          </a:bodyPr>
          <a:lstStyle/>
          <a:p>
            <a:r>
              <a:rPr lang="x-none" dirty="0">
                <a:solidFill>
                  <a:srgbClr val="FFFFFF"/>
                </a:solidFill>
                <a:latin typeface="Calibri"/>
              </a:rPr>
              <a:t>CLINICAL HISTORY: Patient developed bleeding from vessel at ostomy site, concern for peri-stomal varix.</a:t>
            </a:r>
          </a:p>
          <a:p>
            <a:r>
              <a:rPr lang="x-none" dirty="0">
                <a:latin typeface="Calibri"/>
              </a:rPr>
              <a:t>Patient admitted, CTA of abdomen/pelvis ordered as inpatient.</a:t>
            </a:r>
            <a:endParaRPr lang="en-US" dirty="0">
              <a:latin typeface="Calibri"/>
            </a:endParaRPr>
          </a:p>
          <a:p>
            <a:endParaRPr lang="en-US"/>
          </a:p>
          <a:p>
            <a:endParaRPr lang="en-US"/>
          </a:p>
        </p:txBody>
      </p:sp>
    </p:spTree>
    <p:extLst>
      <p:ext uri="{BB962C8B-B14F-4D97-AF65-F5344CB8AC3E}">
        <p14:creationId xmlns:p14="http://schemas.microsoft.com/office/powerpoint/2010/main" val="3203123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History of Present Illness (HPI)</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x-none" dirty="0"/>
              <a:t>57 year old male with PMH of colon cancer (adenocarcinoma) s/p hemicolectomy and colostomy in 2012. </a:t>
            </a:r>
            <a:endParaRPr lang="en-US" dirty="0"/>
          </a:p>
          <a:p>
            <a:r>
              <a:rPr lang="x-none" dirty="0"/>
              <a:t>Stage IV disease with metastasis to the right hepatic lobe.</a:t>
            </a:r>
            <a:endParaRPr lang="en-US" dirty="0"/>
          </a:p>
          <a:p>
            <a:r>
              <a:rPr lang="x-none" dirty="0"/>
              <a:t>Initial management at OSH included:</a:t>
            </a:r>
            <a:endParaRPr lang="en-US" dirty="0"/>
          </a:p>
          <a:p>
            <a:pPr lvl="1"/>
            <a:r>
              <a:rPr lang="x-none" dirty="0"/>
              <a:t>Resection</a:t>
            </a:r>
            <a:endParaRPr lang="en-US" dirty="0"/>
          </a:p>
          <a:p>
            <a:pPr lvl="1"/>
            <a:r>
              <a:rPr lang="x-none" dirty="0"/>
              <a:t>Chemotherapy</a:t>
            </a:r>
            <a:endParaRPr lang="en-US" dirty="0"/>
          </a:p>
          <a:p>
            <a:pPr lvl="1"/>
            <a:r>
              <a:rPr lang="x-none" dirty="0"/>
              <a:t>Biliary stenting</a:t>
            </a:r>
            <a:endParaRPr lang="en-US" dirty="0"/>
          </a:p>
          <a:p>
            <a:pPr lvl="1"/>
            <a:endParaRPr lang="en-US" dirty="0"/>
          </a:p>
        </p:txBody>
      </p:sp>
    </p:spTree>
    <p:extLst>
      <p:ext uri="{BB962C8B-B14F-4D97-AF65-F5344CB8AC3E}">
        <p14:creationId xmlns:p14="http://schemas.microsoft.com/office/powerpoint/2010/main" val="738352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CTA August 2016</a:t>
            </a:r>
          </a:p>
        </p:txBody>
      </p:sp>
      <p:sp>
        <p:nvSpPr>
          <p:cNvPr id="5" name="Content Placeholder 4"/>
          <p:cNvSpPr>
            <a:spLocks noGrp="1"/>
          </p:cNvSpPr>
          <p:nvPr>
            <p:ph idx="1"/>
          </p:nvPr>
        </p:nvSpPr>
        <p:spPr/>
        <p:txBody>
          <a:bodyPr vert="horz" lIns="91440" tIns="45720" rIns="91440" bIns="45720" rtlCol="0" anchor="t">
            <a:normAutofit/>
          </a:bodyPr>
          <a:lstStyle/>
          <a:p>
            <a:r>
              <a:rPr lang="x-none" dirty="0"/>
              <a:t>Which of the following are present findings from the CT? (choose all that may apply)</a:t>
            </a:r>
            <a:endParaRPr lang="en-US" dirty="0"/>
          </a:p>
          <a:p>
            <a:pPr marL="457200" lvl="1" indent="0">
              <a:buNone/>
            </a:pPr>
            <a:r>
              <a:rPr lang="x-none" dirty="0"/>
              <a:t>A) Active intra-abdominal hemorrhage</a:t>
            </a:r>
            <a:endParaRPr lang="en-US" dirty="0"/>
          </a:p>
          <a:p>
            <a:pPr marL="457200" lvl="1" indent="0">
              <a:buNone/>
            </a:pPr>
            <a:r>
              <a:rPr lang="x-none" dirty="0"/>
              <a:t>B) Portal vein stenosis/occlusion</a:t>
            </a:r>
            <a:endParaRPr lang="en-US" dirty="0"/>
          </a:p>
          <a:p>
            <a:pPr marL="457200" lvl="1" indent="0">
              <a:buNone/>
            </a:pPr>
            <a:r>
              <a:rPr lang="x-none" dirty="0"/>
              <a:t>C) Stomal varices</a:t>
            </a:r>
            <a:endParaRPr lang="en-US" dirty="0"/>
          </a:p>
          <a:p>
            <a:pPr marL="457200" lvl="1" indent="0">
              <a:buNone/>
            </a:pPr>
            <a:r>
              <a:rPr lang="x-none" dirty="0"/>
              <a:t>D) Abdominopelvic ascites</a:t>
            </a:r>
            <a:endParaRPr lang="en-US" dirty="0"/>
          </a:p>
        </p:txBody>
      </p:sp>
    </p:spTree>
    <p:extLst>
      <p:ext uri="{BB962C8B-B14F-4D97-AF65-F5344CB8AC3E}">
        <p14:creationId xmlns:p14="http://schemas.microsoft.com/office/powerpoint/2010/main" val="396762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571500" indent="-571500">
              <a:buFont typeface="Arial" panose="020B0604020202020204" pitchFamily="34" charset="0"/>
              <a:buChar char="•"/>
            </a:pPr>
            <a:r>
              <a:rPr lang="x-none" dirty="0">
                <a:solidFill>
                  <a:srgbClr val="EBEBEB"/>
                </a:solidFill>
              </a:rPr>
              <a:t>CTA August 2016</a:t>
            </a:r>
          </a:p>
        </p:txBody>
      </p:sp>
      <p:pic>
        <p:nvPicPr>
          <p:cNvPr id="7" name="Content Placeholder 6"/>
          <p:cNvPicPr>
            <a:picLocks noGrp="1" noChangeAspect="1"/>
          </p:cNvPicPr>
          <p:nvPr>
            <p:ph sz="half" idx="1"/>
          </p:nvPr>
        </p:nvPicPr>
        <p:blipFill>
          <a:blip r:embed="rId3"/>
          <a:stretch>
            <a:fillRect/>
          </a:stretch>
        </p:blipFill>
        <p:spPr>
          <a:xfrm>
            <a:off x="646111" y="1819275"/>
            <a:ext cx="5232665" cy="3871957"/>
          </a:xfrm>
        </p:spPr>
      </p:pic>
      <p:pic>
        <p:nvPicPr>
          <p:cNvPr id="8" name="Content Placeholder 7"/>
          <p:cNvPicPr>
            <a:picLocks noGrp="1" noChangeAspect="1"/>
          </p:cNvPicPr>
          <p:nvPr>
            <p:ph sz="half" idx="2"/>
          </p:nvPr>
        </p:nvPicPr>
        <p:blipFill>
          <a:blip r:embed="rId4"/>
          <a:stretch>
            <a:fillRect/>
          </a:stretch>
        </p:blipFill>
        <p:spPr>
          <a:xfrm>
            <a:off x="6543675" y="1819275"/>
            <a:ext cx="5042730" cy="3863910"/>
          </a:xfrm>
        </p:spPr>
      </p:pic>
    </p:spTree>
    <p:extLst>
      <p:ext uri="{BB962C8B-B14F-4D97-AF65-F5344CB8AC3E}">
        <p14:creationId xmlns:p14="http://schemas.microsoft.com/office/powerpoint/2010/main" val="77851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571500" indent="-571500">
              <a:buFont typeface="Arial" panose="020B0604020202020204" pitchFamily="34" charset="0"/>
              <a:buChar char="•"/>
            </a:pPr>
            <a:r>
              <a:rPr lang="x-none" dirty="0">
                <a:solidFill>
                  <a:srgbClr val="EBEBEB"/>
                </a:solidFill>
              </a:rPr>
              <a:t>CTA August 2016</a:t>
            </a:r>
            <a:r>
              <a:rPr lang="x-none" dirty="0">
                <a:solidFill>
                  <a:srgbClr val="000000"/>
                </a:solidFill>
              </a:rPr>
              <a:t> </a:t>
            </a:r>
          </a:p>
        </p:txBody>
      </p:sp>
      <p:pic>
        <p:nvPicPr>
          <p:cNvPr id="8" name="Content Placeholder 7"/>
          <p:cNvPicPr>
            <a:picLocks noGrp="1" noChangeAspect="1"/>
          </p:cNvPicPr>
          <p:nvPr>
            <p:ph sz="half" idx="1"/>
          </p:nvPr>
        </p:nvPicPr>
        <p:blipFill>
          <a:blip r:embed="rId3"/>
          <a:stretch>
            <a:fillRect/>
          </a:stretch>
        </p:blipFill>
        <p:spPr>
          <a:xfrm>
            <a:off x="646111" y="1847322"/>
            <a:ext cx="5059106" cy="3875013"/>
          </a:xfrm>
        </p:spPr>
      </p:pic>
      <p:pic>
        <p:nvPicPr>
          <p:cNvPr id="9" name="Content Placeholder 8"/>
          <p:cNvPicPr>
            <a:picLocks noGrp="1" noChangeAspect="1"/>
          </p:cNvPicPr>
          <p:nvPr>
            <p:ph sz="half" idx="2"/>
          </p:nvPr>
        </p:nvPicPr>
        <p:blipFill>
          <a:blip r:embed="rId4"/>
          <a:stretch>
            <a:fillRect/>
          </a:stretch>
        </p:blipFill>
        <p:spPr>
          <a:xfrm>
            <a:off x="6315075" y="1847322"/>
            <a:ext cx="5047908" cy="3833617"/>
          </a:xfrm>
        </p:spPr>
      </p:pic>
    </p:spTree>
    <p:extLst>
      <p:ext uri="{BB962C8B-B14F-4D97-AF65-F5344CB8AC3E}">
        <p14:creationId xmlns:p14="http://schemas.microsoft.com/office/powerpoint/2010/main" val="3880167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CTA August 2016</a:t>
            </a:r>
          </a:p>
        </p:txBody>
      </p:sp>
      <p:pic>
        <p:nvPicPr>
          <p:cNvPr id="6" name="Content Placeholder 5"/>
          <p:cNvPicPr>
            <a:picLocks noGrp="1" noChangeAspect="1"/>
          </p:cNvPicPr>
          <p:nvPr>
            <p:ph sz="half" idx="1"/>
          </p:nvPr>
        </p:nvPicPr>
        <p:blipFill>
          <a:blip r:embed="rId3"/>
          <a:stretch>
            <a:fillRect/>
          </a:stretch>
        </p:blipFill>
        <p:spPr>
          <a:xfrm>
            <a:off x="650638" y="1887271"/>
            <a:ext cx="5083412" cy="3832492"/>
          </a:xfrm>
        </p:spPr>
      </p:pic>
      <p:pic>
        <p:nvPicPr>
          <p:cNvPr id="7" name="Content Placeholder 6"/>
          <p:cNvPicPr>
            <a:picLocks noGrp="1" noChangeAspect="1"/>
          </p:cNvPicPr>
          <p:nvPr>
            <p:ph sz="half" idx="2"/>
          </p:nvPr>
        </p:nvPicPr>
        <p:blipFill>
          <a:blip r:embed="rId4"/>
          <a:stretch>
            <a:fillRect/>
          </a:stretch>
        </p:blipFill>
        <p:spPr>
          <a:xfrm>
            <a:off x="6000750" y="1908826"/>
            <a:ext cx="5335856" cy="3812524"/>
          </a:xfrm>
        </p:spPr>
      </p:pic>
    </p:spTree>
    <p:extLst>
      <p:ext uri="{BB962C8B-B14F-4D97-AF65-F5344CB8AC3E}">
        <p14:creationId xmlns:p14="http://schemas.microsoft.com/office/powerpoint/2010/main" val="71954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CTA August 2016</a:t>
            </a:r>
          </a:p>
        </p:txBody>
      </p:sp>
      <p:pic>
        <p:nvPicPr>
          <p:cNvPr id="5" name="Content Placeholder 4"/>
          <p:cNvPicPr>
            <a:picLocks noGrp="1" noChangeAspect="1"/>
          </p:cNvPicPr>
          <p:nvPr>
            <p:ph sz="half" idx="1"/>
          </p:nvPr>
        </p:nvPicPr>
        <p:blipFill>
          <a:blip r:embed="rId3"/>
          <a:stretch>
            <a:fillRect/>
          </a:stretch>
        </p:blipFill>
        <p:spPr>
          <a:xfrm>
            <a:off x="485775" y="1854903"/>
            <a:ext cx="5465010" cy="3821157"/>
          </a:xfrm>
        </p:spPr>
      </p:pic>
      <p:pic>
        <p:nvPicPr>
          <p:cNvPr id="6" name="Content Placeholder 5"/>
          <p:cNvPicPr>
            <a:picLocks noGrp="1" noChangeAspect="1"/>
          </p:cNvPicPr>
          <p:nvPr>
            <p:ph sz="half" idx="2"/>
          </p:nvPr>
        </p:nvPicPr>
        <p:blipFill>
          <a:blip r:embed="rId4"/>
          <a:stretch>
            <a:fillRect/>
          </a:stretch>
        </p:blipFill>
        <p:spPr>
          <a:xfrm>
            <a:off x="6324600" y="1847715"/>
            <a:ext cx="5306849" cy="3838344"/>
          </a:xfrm>
        </p:spPr>
      </p:pic>
    </p:spTree>
    <p:extLst>
      <p:ext uri="{BB962C8B-B14F-4D97-AF65-F5344CB8AC3E}">
        <p14:creationId xmlns:p14="http://schemas.microsoft.com/office/powerpoint/2010/main" val="417570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CTA August 2016</a:t>
            </a:r>
          </a:p>
        </p:txBody>
      </p:sp>
      <p:sp>
        <p:nvSpPr>
          <p:cNvPr id="5" name="Content Placeholder 4"/>
          <p:cNvSpPr>
            <a:spLocks noGrp="1"/>
          </p:cNvSpPr>
          <p:nvPr>
            <p:ph idx="1"/>
          </p:nvPr>
        </p:nvSpPr>
        <p:spPr/>
        <p:txBody>
          <a:bodyPr vert="horz" lIns="91440" tIns="45720" rIns="91440" bIns="45720" rtlCol="0" anchor="t">
            <a:normAutofit/>
          </a:bodyPr>
          <a:lstStyle/>
          <a:p>
            <a:r>
              <a:rPr lang="x-none" dirty="0"/>
              <a:t>Which of the following are pertinent findings from the CT?</a:t>
            </a:r>
            <a:endParaRPr lang="en-US" dirty="0"/>
          </a:p>
          <a:p>
            <a:pPr marL="457200" lvl="1" indent="0">
              <a:buNone/>
            </a:pPr>
            <a:r>
              <a:rPr lang="x-none" dirty="0">
                <a:solidFill>
                  <a:srgbClr val="FFFFFF"/>
                </a:solidFill>
              </a:rPr>
              <a:t>A) Active intra-abdominal hemorrhage</a:t>
            </a:r>
            <a:endParaRPr lang="en-US" dirty="0">
              <a:solidFill>
                <a:srgbClr val="FFFFFF"/>
              </a:solidFill>
            </a:endParaRPr>
          </a:p>
          <a:p>
            <a:pPr marL="457200" lvl="1" indent="0">
              <a:buNone/>
            </a:pPr>
            <a:r>
              <a:rPr lang="x-none" dirty="0">
                <a:solidFill>
                  <a:srgbClr val="FFFF00"/>
                </a:solidFill>
              </a:rPr>
              <a:t>B) Portal vein stenosis/occlusion</a:t>
            </a:r>
            <a:endParaRPr lang="en-US" dirty="0">
              <a:solidFill>
                <a:srgbClr val="FFFF00"/>
              </a:solidFill>
            </a:endParaRPr>
          </a:p>
          <a:p>
            <a:pPr marL="457200" lvl="1" indent="0">
              <a:buNone/>
            </a:pPr>
            <a:r>
              <a:rPr lang="x-none" dirty="0">
                <a:solidFill>
                  <a:srgbClr val="FFFF00"/>
                </a:solidFill>
              </a:rPr>
              <a:t>C) Stomal varices</a:t>
            </a:r>
            <a:endParaRPr lang="en-US" dirty="0">
              <a:solidFill>
                <a:srgbClr val="FFFF00"/>
              </a:solidFill>
            </a:endParaRPr>
          </a:p>
          <a:p>
            <a:pPr marL="457200" lvl="1" indent="0">
              <a:buNone/>
            </a:pPr>
            <a:r>
              <a:rPr lang="x-none" dirty="0">
                <a:solidFill>
                  <a:srgbClr val="FFFF00"/>
                </a:solidFill>
              </a:rPr>
              <a:t>D) Abdominopelvic ascites</a:t>
            </a:r>
            <a:endParaRPr lang="en-US" dirty="0">
              <a:solidFill>
                <a:srgbClr val="FFFF00"/>
              </a:solidFill>
            </a:endParaRPr>
          </a:p>
        </p:txBody>
      </p:sp>
    </p:spTree>
    <p:extLst>
      <p:ext uri="{BB962C8B-B14F-4D97-AF65-F5344CB8AC3E}">
        <p14:creationId xmlns:p14="http://schemas.microsoft.com/office/powerpoint/2010/main" val="1335254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575" y="2486025"/>
            <a:ext cx="8825657" cy="1915647"/>
          </a:xfrm>
        </p:spPr>
        <p:txBody>
          <a:bodyPr/>
          <a:lstStyle/>
          <a:p>
            <a:r>
              <a:rPr lang="x-none" dirty="0"/>
              <a:t>IR is consulted for stomal varix bleeding - how would you proceed?</a:t>
            </a:r>
            <a:endParaRPr lang="en-US" dirty="0"/>
          </a:p>
        </p:txBody>
      </p:sp>
    </p:spTree>
    <p:extLst>
      <p:ext uri="{BB962C8B-B14F-4D97-AF65-F5344CB8AC3E}">
        <p14:creationId xmlns:p14="http://schemas.microsoft.com/office/powerpoint/2010/main" val="2616023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x-none" dirty="0"/>
              <a:t>Direct Variceal Puncture</a:t>
            </a:r>
            <a:endParaRPr lang="en-US" dirty="0"/>
          </a:p>
        </p:txBody>
      </p:sp>
      <p:sp>
        <p:nvSpPr>
          <p:cNvPr id="5" name="Content Placeholder 4"/>
          <p:cNvSpPr>
            <a:spLocks noGrp="1"/>
          </p:cNvSpPr>
          <p:nvPr>
            <p:ph sz="half" idx="1"/>
          </p:nvPr>
        </p:nvSpPr>
        <p:spPr/>
        <p:txBody>
          <a:bodyPr vert="horz" lIns="91440" tIns="45720" rIns="91440" bIns="45720" rtlCol="0" anchor="t">
            <a:normAutofit/>
          </a:bodyPr>
          <a:lstStyle/>
          <a:p>
            <a:r>
              <a:rPr lang="x-none" dirty="0">
                <a:solidFill>
                  <a:srgbClr val="FFFFFF"/>
                </a:solidFill>
                <a:latin typeface="Calibri"/>
              </a:rPr>
              <a:t>US used to identify a peristomal vein  </a:t>
            </a:r>
          </a:p>
          <a:p>
            <a:r>
              <a:rPr lang="x-none" dirty="0">
                <a:solidFill>
                  <a:srgbClr val="FFFFFF"/>
                </a:solidFill>
                <a:latin typeface="Calibri"/>
              </a:rPr>
              <a:t>21G access </a:t>
            </a:r>
          </a:p>
          <a:p>
            <a:r>
              <a:rPr lang="x-none" dirty="0">
                <a:solidFill>
                  <a:srgbClr val="FFFFFF"/>
                </a:solidFill>
                <a:latin typeface="Calibri"/>
              </a:rPr>
              <a:t>Contrast injected </a:t>
            </a:r>
          </a:p>
          <a:p>
            <a:r>
              <a:rPr lang="x-none" dirty="0">
                <a:solidFill>
                  <a:srgbClr val="FFFFFF"/>
                </a:solidFill>
                <a:latin typeface="Calibri"/>
              </a:rPr>
              <a:t>Embolized with gelfoam/sodium sotradecol slurry </a:t>
            </a:r>
          </a:p>
          <a:p>
            <a:r>
              <a:rPr lang="x-none" dirty="0">
                <a:solidFill>
                  <a:srgbClr val="FFFFFF"/>
                </a:solidFill>
                <a:latin typeface="Calibri"/>
              </a:rPr>
              <a:t>Additional superficial vein identified, but supply to peristomal region not identified</a:t>
            </a:r>
            <a:endParaRPr lang="en-US" dirty="0">
              <a:solidFill>
                <a:srgbClr val="FFFFFF"/>
              </a:solidFill>
              <a:latin typeface="Calibri"/>
            </a:endParaRPr>
          </a:p>
          <a:p>
            <a:endParaRPr lang="en-US"/>
          </a:p>
        </p:txBody>
      </p:sp>
      <p:pic>
        <p:nvPicPr>
          <p:cNvPr id="7" name="Picture Placeholder 4"/>
          <p:cNvPicPr>
            <a:picLocks noChangeAspect="1"/>
          </p:cNvPicPr>
          <p:nvPr/>
        </p:nvPicPr>
        <p:blipFill>
          <a:blip r:embed="rId3"/>
          <a:srcRect l="23750" r="23750"/>
          <a:stretch>
            <a:fillRect/>
          </a:stretch>
        </p:blipFill>
        <p:spPr>
          <a:xfrm>
            <a:off x="6774798" y="1279525"/>
            <a:ext cx="3499502" cy="4572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82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Direct Variceal Puncture</a:t>
            </a:r>
            <a:endParaRPr lang="en-US" dirty="0"/>
          </a:p>
        </p:txBody>
      </p:sp>
      <p:pic>
        <p:nvPicPr>
          <p:cNvPr id="5" name="Picture Placeholder 4"/>
          <p:cNvPicPr>
            <a:picLocks noGrp="1" noChangeAspect="1"/>
          </p:cNvPicPr>
          <p:nvPr>
            <p:ph sz="half" idx="1"/>
          </p:nvPr>
        </p:nvPicPr>
        <p:blipFill>
          <a:blip r:embed="rId3"/>
          <a:stretch>
            <a:fillRect/>
          </a:stretch>
        </p:blipFill>
        <p:spPr>
          <a:xfrm>
            <a:off x="1203325" y="2060575"/>
            <a:ext cx="4195763" cy="4195763"/>
          </a:xfrm>
        </p:spPr>
      </p:pic>
      <p:pic>
        <p:nvPicPr>
          <p:cNvPr id="6" name="Picture Placeholder 4"/>
          <p:cNvPicPr>
            <a:picLocks noChangeAspect="1"/>
          </p:cNvPicPr>
          <p:nvPr/>
        </p:nvPicPr>
        <p:blipFill>
          <a:blip r:embed="rId4"/>
          <a:srcRect l="23724" r="23724"/>
          <a:stretch>
            <a:fillRect/>
          </a:stretch>
        </p:blipFill>
        <p:spPr>
          <a:xfrm>
            <a:off x="5654675" y="2055813"/>
            <a:ext cx="4468278" cy="4187825"/>
          </a:xfrm>
          <a:prstGeom prst="roundRect">
            <a:avLst>
              <a:gd name="adj" fmla="val 1858"/>
            </a:avLst>
          </a:prstGeom>
          <a:effectLst>
            <a:outerShdw blurRad="50800" dist="50800" dir="5400000" algn="tl" rotWithShape="0">
              <a:srgbClr val="000000">
                <a:alpha val="43000"/>
              </a:srgbClr>
            </a:outerShdw>
          </a:effectLst>
        </p:spPr>
      </p:pic>
      <p:sp>
        <p:nvSpPr>
          <p:cNvPr id="7" name="Rectangle 6"/>
          <p:cNvSpPr/>
          <p:nvPr/>
        </p:nvSpPr>
        <p:spPr>
          <a:xfrm>
            <a:off x="4592696" y="2095500"/>
            <a:ext cx="766288" cy="315928"/>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0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650" y="1981200"/>
            <a:ext cx="8825657" cy="1915647"/>
          </a:xfrm>
        </p:spPr>
        <p:txBody>
          <a:bodyPr/>
          <a:lstStyle/>
          <a:p>
            <a:r>
              <a:rPr lang="x-none" dirty="0"/>
              <a:t>What would you do next?</a:t>
            </a:r>
            <a:endParaRPr lang="en-US" dirty="0"/>
          </a:p>
        </p:txBody>
      </p:sp>
    </p:spTree>
    <p:extLst>
      <p:ext uri="{BB962C8B-B14F-4D97-AF65-F5344CB8AC3E}">
        <p14:creationId xmlns:p14="http://schemas.microsoft.com/office/powerpoint/2010/main" val="950446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x-none" dirty="0"/>
              <a:t>PET/CT 9/2015</a:t>
            </a:r>
            <a:endParaRPr lang="en-US" dirty="0"/>
          </a:p>
        </p:txBody>
      </p:sp>
      <p:pic>
        <p:nvPicPr>
          <p:cNvPr id="7" name="Content Placeholder 6"/>
          <p:cNvPicPr>
            <a:picLocks noGrp="1" noChangeAspect="1"/>
          </p:cNvPicPr>
          <p:nvPr>
            <p:ph sz="half" idx="1"/>
          </p:nvPr>
        </p:nvPicPr>
        <p:blipFill>
          <a:blip r:embed="rId3"/>
          <a:stretch>
            <a:fillRect/>
          </a:stretch>
        </p:blipFill>
        <p:spPr>
          <a:xfrm>
            <a:off x="6600825" y="419100"/>
            <a:ext cx="3069809" cy="6139619"/>
          </a:xfrm>
        </p:spPr>
      </p:pic>
      <p:sp>
        <p:nvSpPr>
          <p:cNvPr id="6" name="Text Placeholder 5"/>
          <p:cNvSpPr>
            <a:spLocks noGrp="1"/>
          </p:cNvSpPr>
          <p:nvPr>
            <p:ph sz="half" idx="2"/>
          </p:nvPr>
        </p:nvSpPr>
        <p:spPr>
          <a:xfrm>
            <a:off x="646111" y="1685925"/>
            <a:ext cx="4396341" cy="4200245"/>
          </a:xfrm>
        </p:spPr>
        <p:txBody>
          <a:bodyPr vert="horz" lIns="91440" tIns="45720" rIns="91440" bIns="45720" rtlCol="0" anchor="t">
            <a:normAutofit/>
          </a:bodyPr>
          <a:lstStyle/>
          <a:p>
            <a:r>
              <a:rPr lang="x-none" sz="2000" dirty="0"/>
              <a:t>Increasing activity:</a:t>
            </a:r>
            <a:endParaRPr lang="en-US" sz="2000" dirty="0"/>
          </a:p>
          <a:p>
            <a:pPr lvl="1"/>
            <a:r>
              <a:rPr lang="x-none" sz="1800" dirty="0"/>
              <a:t>Right hepatic lobe</a:t>
            </a:r>
            <a:endParaRPr lang="en-US" sz="1800" dirty="0"/>
          </a:p>
          <a:p>
            <a:pPr lvl="1"/>
            <a:r>
              <a:rPr lang="x-none" sz="1800" dirty="0"/>
              <a:t>CBD</a:t>
            </a:r>
            <a:endParaRPr lang="en-US" sz="1800" dirty="0"/>
          </a:p>
          <a:p>
            <a:pPr lvl="1"/>
            <a:r>
              <a:rPr lang="x-none" sz="1800" dirty="0"/>
              <a:t>Porta hepatis</a:t>
            </a:r>
            <a:endParaRPr lang="en-US" sz="1800" dirty="0"/>
          </a:p>
          <a:p>
            <a:endParaRPr lang="en-US"/>
          </a:p>
        </p:txBody>
      </p:sp>
      <p:sp>
        <p:nvSpPr>
          <p:cNvPr id="3" name="Rectangle 2"/>
          <p:cNvSpPr/>
          <p:nvPr/>
        </p:nvSpPr>
        <p:spPr>
          <a:xfrm>
            <a:off x="8311231" y="485775"/>
            <a:ext cx="1256632" cy="6365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684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x-none" dirty="0"/>
              <a:t>Trans-splenic puncture</a:t>
            </a:r>
            <a:endParaRPr lang="en-US" dirty="0"/>
          </a:p>
        </p:txBody>
      </p:sp>
      <p:sp>
        <p:nvSpPr>
          <p:cNvPr id="5" name="Content Placeholder 4"/>
          <p:cNvSpPr>
            <a:spLocks noGrp="1"/>
          </p:cNvSpPr>
          <p:nvPr>
            <p:ph sz="half" idx="1"/>
          </p:nvPr>
        </p:nvSpPr>
        <p:spPr/>
        <p:txBody>
          <a:bodyPr vert="horz" lIns="91440" tIns="45720" rIns="91440" bIns="45720" rtlCol="0" anchor="t">
            <a:normAutofit/>
          </a:bodyPr>
          <a:lstStyle/>
          <a:p>
            <a:r>
              <a:rPr lang="x-none" dirty="0">
                <a:solidFill>
                  <a:srgbClr val="FFFFFF"/>
                </a:solidFill>
                <a:latin typeface="Calibri"/>
              </a:rPr>
              <a:t>21G AccuStick </a:t>
            </a:r>
          </a:p>
          <a:p>
            <a:pPr lvl="1"/>
            <a:r>
              <a:rPr lang="x-none" dirty="0">
                <a:solidFill>
                  <a:srgbClr val="FFFFFF"/>
                </a:solidFill>
                <a:latin typeface="Calibri"/>
              </a:rPr>
              <a:t>Inferior splenic vein branch selected under US guidance</a:t>
            </a:r>
          </a:p>
          <a:p>
            <a:pPr lvl="1"/>
            <a:r>
              <a:rPr lang="x-none" dirty="0">
                <a:solidFill>
                  <a:srgbClr val="FFFFFF"/>
                </a:solidFill>
                <a:latin typeface="Calibri"/>
              </a:rPr>
              <a:t>0.018 wire advanced to the portomesenteric confluence</a:t>
            </a:r>
            <a:endParaRPr lang="en-US" dirty="0">
              <a:solidFill>
                <a:srgbClr val="FFFFFF"/>
              </a:solidFill>
              <a:latin typeface="Calibri"/>
            </a:endParaRPr>
          </a:p>
          <a:p>
            <a:endParaRPr lang="en-US">
              <a:latin typeface="Calibri"/>
            </a:endParaRPr>
          </a:p>
          <a:p>
            <a:endParaRPr lang="en-US"/>
          </a:p>
        </p:txBody>
      </p:sp>
      <p:pic>
        <p:nvPicPr>
          <p:cNvPr id="6" name="Picture Placeholder 4"/>
          <p:cNvPicPr>
            <a:picLocks noChangeAspect="1"/>
          </p:cNvPicPr>
          <p:nvPr/>
        </p:nvPicPr>
        <p:blipFill>
          <a:blip r:embed="rId3"/>
          <a:srcRect l="15000" r="15000"/>
          <a:stretch>
            <a:fillRect/>
          </a:stretch>
        </p:blipFill>
        <p:spPr>
          <a:xfrm>
            <a:off x="6857130" y="1447800"/>
            <a:ext cx="3200400" cy="4572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0654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x-none" dirty="0"/>
              <a:t>Trans-splenic puncture</a:t>
            </a:r>
            <a:endParaRPr lang="en-US" dirty="0"/>
          </a:p>
        </p:txBody>
      </p:sp>
      <p:sp>
        <p:nvSpPr>
          <p:cNvPr id="5" name="Content Placeholder 4"/>
          <p:cNvSpPr>
            <a:spLocks noGrp="1"/>
          </p:cNvSpPr>
          <p:nvPr>
            <p:ph idx="1"/>
          </p:nvPr>
        </p:nvSpPr>
        <p:spPr/>
        <p:txBody>
          <a:bodyPr vert="horz" lIns="91440" tIns="45720" rIns="91440" bIns="45720" rtlCol="0" anchor="t">
            <a:normAutofit/>
          </a:bodyPr>
          <a:lstStyle/>
          <a:p>
            <a:r>
              <a:rPr lang="x-none" dirty="0">
                <a:solidFill>
                  <a:srgbClr val="FFFFFF"/>
                </a:solidFill>
                <a:latin typeface="Calibri"/>
              </a:rPr>
              <a:t>6Fr triaxial introducer placed </a:t>
            </a:r>
          </a:p>
          <a:p>
            <a:r>
              <a:rPr lang="x-none" dirty="0">
                <a:solidFill>
                  <a:srgbClr val="FFFFFF"/>
                </a:solidFill>
                <a:latin typeface="Calibri"/>
              </a:rPr>
              <a:t>Wire exchanged for 0.035 </a:t>
            </a:r>
            <a:r>
              <a:rPr lang="x-none" sz="2200" dirty="0">
                <a:solidFill>
                  <a:srgbClr val="FFFFFF"/>
                </a:solidFill>
                <a:latin typeface="Calibri"/>
              </a:rPr>
              <a:t>wire </a:t>
            </a:r>
            <a:endParaRPr lang="en-US" sz="2200" dirty="0">
              <a:solidFill>
                <a:srgbClr val="FFFFFF"/>
              </a:solidFill>
              <a:latin typeface="Calibri"/>
            </a:endParaRPr>
          </a:p>
          <a:p>
            <a:r>
              <a:rPr lang="x-none" dirty="0">
                <a:solidFill>
                  <a:srgbClr val="FFFFFF"/>
                </a:solidFill>
                <a:latin typeface="Calibri"/>
              </a:rPr>
              <a:t>Tract dilated, 6Fr, 25cm sheath placed </a:t>
            </a:r>
          </a:p>
          <a:p>
            <a:r>
              <a:rPr lang="x-none" dirty="0">
                <a:solidFill>
                  <a:srgbClr val="FFFFFF"/>
                </a:solidFill>
                <a:latin typeface="Calibri"/>
              </a:rPr>
              <a:t>Contrast study performed...</a:t>
            </a:r>
          </a:p>
          <a:p>
            <a:endParaRPr lang="en-US">
              <a:solidFill>
                <a:srgbClr val="FFFFFF"/>
              </a:solidFill>
              <a:latin typeface="Century Gothic"/>
            </a:endParaRPr>
          </a:p>
          <a:p>
            <a:endParaRPr lang="en-US"/>
          </a:p>
        </p:txBody>
      </p:sp>
    </p:spTree>
    <p:extLst>
      <p:ext uri="{BB962C8B-B14F-4D97-AF65-F5344CB8AC3E}">
        <p14:creationId xmlns:p14="http://schemas.microsoft.com/office/powerpoint/2010/main" val="1568397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x-none" dirty="0"/>
              <a:t>Trans-splenic portogram</a:t>
            </a:r>
            <a:endParaRPr lang="en-US" dirty="0"/>
          </a:p>
        </p:txBody>
      </p:sp>
      <p:pic>
        <p:nvPicPr>
          <p:cNvPr id="9" name="Picture Placeholder 4"/>
          <p:cNvPicPr>
            <a:picLocks noChangeAspect="1"/>
          </p:cNvPicPr>
          <p:nvPr/>
        </p:nvPicPr>
        <p:blipFill>
          <a:blip r:embed="rId3"/>
          <a:srcRect l="15000" r="15000"/>
          <a:stretch>
            <a:fillRect/>
          </a:stretch>
        </p:blipFill>
        <p:spPr>
          <a:xfrm>
            <a:off x="1981200" y="1447800"/>
            <a:ext cx="3200400" cy="4572000"/>
          </a:xfrm>
          <a:prstGeom prst="roundRect">
            <a:avLst>
              <a:gd name="adj" fmla="val 1858"/>
            </a:avLst>
          </a:prstGeom>
          <a:effectLst>
            <a:outerShdw blurRad="50800" dist="50800" dir="5400000" algn="tl" rotWithShape="0">
              <a:srgbClr val="000000">
                <a:alpha val="43000"/>
              </a:srgbClr>
            </a:outerShdw>
          </a:effectLst>
        </p:spPr>
      </p:pic>
      <p:pic>
        <p:nvPicPr>
          <p:cNvPr id="10" name="Picture Placeholder 4"/>
          <p:cNvPicPr>
            <a:picLocks noChangeAspect="1"/>
          </p:cNvPicPr>
          <p:nvPr/>
        </p:nvPicPr>
        <p:blipFill>
          <a:blip r:embed="rId4"/>
          <a:srcRect l="15000" r="15000"/>
          <a:stretch>
            <a:fillRect/>
          </a:stretch>
        </p:blipFill>
        <p:spPr>
          <a:xfrm>
            <a:off x="6886575" y="1447800"/>
            <a:ext cx="3200400" cy="4572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110231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x-none" dirty="0"/>
              <a:t>Trans-splenic portogram</a:t>
            </a:r>
            <a:endParaRPr lang="en-US" dirty="0"/>
          </a:p>
        </p:txBody>
      </p:sp>
      <p:pic>
        <p:nvPicPr>
          <p:cNvPr id="8" name="Picture Placeholder 4"/>
          <p:cNvPicPr>
            <a:picLocks noChangeAspect="1"/>
          </p:cNvPicPr>
          <p:nvPr/>
        </p:nvPicPr>
        <p:blipFill>
          <a:blip r:embed="rId3"/>
          <a:srcRect l="22998" r="22998"/>
          <a:stretch>
            <a:fillRect/>
          </a:stretch>
        </p:blipFill>
        <p:spPr>
          <a:xfrm>
            <a:off x="2038350" y="1428750"/>
            <a:ext cx="3200400" cy="4572000"/>
          </a:xfrm>
          <a:prstGeom prst="roundRect">
            <a:avLst>
              <a:gd name="adj" fmla="val 1858"/>
            </a:avLst>
          </a:prstGeom>
          <a:effectLst>
            <a:outerShdw blurRad="50800" dist="50800" dir="5400000" algn="tl" rotWithShape="0">
              <a:srgbClr val="000000">
                <a:alpha val="43000"/>
              </a:srgbClr>
            </a:outerShdw>
          </a:effectLst>
        </p:spPr>
      </p:pic>
      <p:pic>
        <p:nvPicPr>
          <p:cNvPr id="9" name="Picture Placeholder 4"/>
          <p:cNvPicPr>
            <a:picLocks noChangeAspect="1"/>
          </p:cNvPicPr>
          <p:nvPr/>
        </p:nvPicPr>
        <p:blipFill>
          <a:blip r:embed="rId4"/>
          <a:srcRect l="22998" r="22998"/>
          <a:stretch>
            <a:fillRect/>
          </a:stretch>
        </p:blipFill>
        <p:spPr>
          <a:xfrm>
            <a:off x="6857130" y="1428750"/>
            <a:ext cx="3200400" cy="4572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19691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25" y="1885950"/>
            <a:ext cx="8825657" cy="1915647"/>
          </a:xfrm>
        </p:spPr>
        <p:txBody>
          <a:bodyPr/>
          <a:lstStyle/>
          <a:p>
            <a:r>
              <a:rPr lang="x-none" dirty="0"/>
              <a:t>What are the salient findings?</a:t>
            </a:r>
            <a:endParaRPr lang="en-US" dirty="0"/>
          </a:p>
        </p:txBody>
      </p:sp>
    </p:spTree>
    <p:extLst>
      <p:ext uri="{BB962C8B-B14F-4D97-AF65-F5344CB8AC3E}">
        <p14:creationId xmlns:p14="http://schemas.microsoft.com/office/powerpoint/2010/main" val="3696287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x-none" dirty="0"/>
              <a:t>Mesenteric portogram</a:t>
            </a:r>
            <a:endParaRPr lang="en-US" dirty="0"/>
          </a:p>
        </p:txBody>
      </p:sp>
      <p:sp>
        <p:nvSpPr>
          <p:cNvPr id="5" name="Content Placeholder 4"/>
          <p:cNvSpPr>
            <a:spLocks noGrp="1"/>
          </p:cNvSpPr>
          <p:nvPr>
            <p:ph idx="1"/>
          </p:nvPr>
        </p:nvSpPr>
        <p:spPr/>
        <p:txBody>
          <a:bodyPr vert="horz" lIns="91440" tIns="45720" rIns="91440" bIns="45720" rtlCol="0" anchor="t">
            <a:normAutofit/>
          </a:bodyPr>
          <a:lstStyle/>
          <a:p>
            <a:r>
              <a:rPr lang="x-none" dirty="0">
                <a:solidFill>
                  <a:srgbClr val="FFFFFF"/>
                </a:solidFill>
                <a:latin typeface="Calibri"/>
              </a:rPr>
              <a:t>Key findings </a:t>
            </a:r>
          </a:p>
          <a:p>
            <a:pPr lvl="1"/>
            <a:r>
              <a:rPr lang="x-none" dirty="0">
                <a:solidFill>
                  <a:srgbClr val="FFFFFF"/>
                </a:solidFill>
                <a:latin typeface="Calibri"/>
              </a:rPr>
              <a:t>SMV tributary flows retrograde to peristomal varices </a:t>
            </a:r>
          </a:p>
          <a:p>
            <a:pPr lvl="1"/>
            <a:r>
              <a:rPr lang="x-none" dirty="0">
                <a:solidFill>
                  <a:srgbClr val="FFFFFF"/>
                </a:solidFill>
                <a:latin typeface="Calibri"/>
              </a:rPr>
              <a:t>90%+ stricture in MPV, with hepatofugal flow into coronary vein and SMV</a:t>
            </a:r>
            <a:endParaRPr lang="en-US" dirty="0">
              <a:solidFill>
                <a:srgbClr val="FFFFFF"/>
              </a:solidFill>
              <a:latin typeface="Calibri"/>
            </a:endParaRPr>
          </a:p>
          <a:p>
            <a:endParaRPr lang="en-US"/>
          </a:p>
        </p:txBody>
      </p:sp>
    </p:spTree>
    <p:extLst>
      <p:ext uri="{BB962C8B-B14F-4D97-AF65-F5344CB8AC3E}">
        <p14:creationId xmlns:p14="http://schemas.microsoft.com/office/powerpoint/2010/main" val="2492834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x-none" dirty="0"/>
              <a:t>Subselection - SMV</a:t>
            </a:r>
            <a:endParaRPr lang="en-US" dirty="0"/>
          </a:p>
        </p:txBody>
      </p:sp>
      <p:sp>
        <p:nvSpPr>
          <p:cNvPr id="4" name="Text Placeholder 3"/>
          <p:cNvSpPr>
            <a:spLocks noGrp="1"/>
          </p:cNvSpPr>
          <p:nvPr>
            <p:ph idx="1"/>
          </p:nvPr>
        </p:nvSpPr>
        <p:spPr/>
        <p:txBody>
          <a:bodyPr vert="horz" lIns="91440" tIns="45720" rIns="91440" bIns="45720" rtlCol="0" anchor="t">
            <a:normAutofit/>
          </a:bodyPr>
          <a:lstStyle/>
          <a:p>
            <a:pPr marL="285750" indent="-285750">
              <a:buFont typeface="Arial" panose="020B0604020202020204" pitchFamily="34" charset="0"/>
              <a:buChar char="•"/>
            </a:pPr>
            <a:r>
              <a:rPr lang="x-none" dirty="0">
                <a:solidFill>
                  <a:srgbClr val="FFFFFF"/>
                </a:solidFill>
                <a:latin typeface="Calibri"/>
              </a:rPr>
              <a:t>5Fr C2 catheter advanced over the wire and SMV branch supplying the peristomal varices selected</a:t>
            </a:r>
          </a:p>
        </p:txBody>
      </p:sp>
    </p:spTree>
    <p:extLst>
      <p:ext uri="{BB962C8B-B14F-4D97-AF65-F5344CB8AC3E}">
        <p14:creationId xmlns:p14="http://schemas.microsoft.com/office/powerpoint/2010/main" val="1591830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x-none" dirty="0">
                <a:solidFill>
                  <a:srgbClr val="EBEBEB"/>
                </a:solidFill>
              </a:rPr>
              <a:t>Subselection – Stomal Varix</a:t>
            </a:r>
          </a:p>
        </p:txBody>
      </p:sp>
      <p:pic>
        <p:nvPicPr>
          <p:cNvPr id="5" name="Picture Placeholder 4"/>
          <p:cNvPicPr>
            <a:picLocks noGrp="1" noChangeAspect="1"/>
          </p:cNvPicPr>
          <p:nvPr>
            <p:ph sz="half" idx="1"/>
          </p:nvPr>
        </p:nvPicPr>
        <p:blipFill>
          <a:blip r:embed="rId3"/>
          <a:stretch>
            <a:fillRect/>
          </a:stretch>
        </p:blipFill>
        <p:spPr>
          <a:xfrm>
            <a:off x="5664200" y="2200275"/>
            <a:ext cx="4780631" cy="4181475"/>
          </a:xfrm>
        </p:spPr>
      </p:pic>
      <p:pic>
        <p:nvPicPr>
          <p:cNvPr id="7" name="Picture Placeholder 4"/>
          <p:cNvPicPr>
            <a:picLocks noChangeAspect="1"/>
          </p:cNvPicPr>
          <p:nvPr/>
        </p:nvPicPr>
        <p:blipFill>
          <a:blip r:embed="rId4"/>
          <a:stretch>
            <a:fillRect/>
          </a:stretch>
        </p:blipFill>
        <p:spPr>
          <a:xfrm>
            <a:off x="1337094" y="2199735"/>
            <a:ext cx="4195763" cy="4195763"/>
          </a:xfrm>
          <a:prstGeom prst="rect">
            <a:avLst/>
          </a:prstGeom>
        </p:spPr>
      </p:pic>
      <p:sp>
        <p:nvSpPr>
          <p:cNvPr id="6" name="Rectangle 5"/>
          <p:cNvSpPr/>
          <p:nvPr/>
        </p:nvSpPr>
        <p:spPr>
          <a:xfrm>
            <a:off x="4672013" y="2200275"/>
            <a:ext cx="852487" cy="583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00057" y="2192338"/>
            <a:ext cx="640931" cy="1077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51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x-none" dirty="0"/>
              <a:t>Embolization – Stomal Varix</a:t>
            </a:r>
            <a:endParaRPr lang="en-US" dirty="0"/>
          </a:p>
        </p:txBody>
      </p:sp>
      <p:pic>
        <p:nvPicPr>
          <p:cNvPr id="5" name="Picture Placeholder 4"/>
          <p:cNvPicPr>
            <a:picLocks noGrp="1" noChangeAspect="1"/>
          </p:cNvPicPr>
          <p:nvPr>
            <p:ph sz="half" idx="1"/>
          </p:nvPr>
        </p:nvPicPr>
        <p:blipFill>
          <a:blip r:embed="rId3"/>
          <a:stretch>
            <a:fillRect/>
          </a:stretch>
        </p:blipFill>
        <p:spPr>
          <a:xfrm>
            <a:off x="1103313" y="2508425"/>
            <a:ext cx="4395787" cy="3300062"/>
          </a:xfrm>
        </p:spPr>
      </p:pic>
      <p:sp>
        <p:nvSpPr>
          <p:cNvPr id="6" name="Content Placeholder 5"/>
          <p:cNvSpPr>
            <a:spLocks noGrp="1"/>
          </p:cNvSpPr>
          <p:nvPr>
            <p:ph sz="half" idx="2"/>
          </p:nvPr>
        </p:nvSpPr>
        <p:spPr/>
        <p:txBody>
          <a:bodyPr vert="horz" lIns="91440" tIns="45720" rIns="91440" bIns="45720" rtlCol="0" anchor="t">
            <a:normAutofit/>
          </a:bodyPr>
          <a:lstStyle/>
          <a:p>
            <a:r>
              <a:rPr lang="x-none" dirty="0">
                <a:solidFill>
                  <a:srgbClr val="FFFFFF"/>
                </a:solidFill>
                <a:latin typeface="Calibri"/>
              </a:rPr>
              <a:t>Coil embolization </a:t>
            </a:r>
          </a:p>
          <a:p>
            <a:pPr lvl="1"/>
            <a:r>
              <a:rPr lang="x-none" dirty="0">
                <a:solidFill>
                  <a:srgbClr val="FFFFFF"/>
                </a:solidFill>
                <a:latin typeface="Calibri"/>
              </a:rPr>
              <a:t>8mm Nester (x3) </a:t>
            </a:r>
          </a:p>
          <a:p>
            <a:pPr lvl="1"/>
            <a:r>
              <a:rPr lang="x-none" dirty="0">
                <a:solidFill>
                  <a:srgbClr val="FFFFFF"/>
                </a:solidFill>
                <a:latin typeface="Calibri"/>
              </a:rPr>
              <a:t>7mm Vortex</a:t>
            </a:r>
            <a:endParaRPr lang="en-US" dirty="0">
              <a:solidFill>
                <a:srgbClr val="FFFFFF"/>
              </a:solidFill>
              <a:latin typeface="Calibri"/>
            </a:endParaRPr>
          </a:p>
          <a:p>
            <a:endParaRPr lang="en-US"/>
          </a:p>
        </p:txBody>
      </p:sp>
      <p:sp>
        <p:nvSpPr>
          <p:cNvPr id="7" name="Rectangle 6"/>
          <p:cNvSpPr/>
          <p:nvPr/>
        </p:nvSpPr>
        <p:spPr>
          <a:xfrm>
            <a:off x="4926013" y="2508250"/>
            <a:ext cx="568826" cy="919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75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x-none" dirty="0"/>
              <a:t>MPV Recanalization</a:t>
            </a:r>
            <a:endParaRPr lang="en-US" dirty="0"/>
          </a:p>
        </p:txBody>
      </p:sp>
      <p:pic>
        <p:nvPicPr>
          <p:cNvPr id="5" name="Picture Placeholder 4"/>
          <p:cNvPicPr>
            <a:picLocks noGrp="1" noChangeAspect="1"/>
          </p:cNvPicPr>
          <p:nvPr>
            <p:ph sz="half" idx="1"/>
          </p:nvPr>
        </p:nvPicPr>
        <p:blipFill>
          <a:blip r:embed="rId3"/>
          <a:stretch>
            <a:fillRect/>
          </a:stretch>
        </p:blipFill>
        <p:spPr>
          <a:xfrm>
            <a:off x="5800725" y="2038350"/>
            <a:ext cx="4195763" cy="4195763"/>
          </a:xfrm>
        </p:spPr>
      </p:pic>
      <p:sp>
        <p:nvSpPr>
          <p:cNvPr id="4" name="Text Placeholder 3"/>
          <p:cNvSpPr>
            <a:spLocks noGrp="1"/>
          </p:cNvSpPr>
          <p:nvPr>
            <p:ph sz="half" idx="2"/>
          </p:nvPr>
        </p:nvSpPr>
        <p:spPr>
          <a:xfrm>
            <a:off x="723900" y="2038350"/>
            <a:ext cx="4396341" cy="4200245"/>
          </a:xfrm>
        </p:spPr>
        <p:txBody>
          <a:bodyPr vert="horz" lIns="91440" tIns="45720" rIns="91440" bIns="45720" rtlCol="0" anchor="t">
            <a:normAutofit/>
          </a:bodyPr>
          <a:lstStyle/>
          <a:p>
            <a:r>
              <a:rPr lang="x-none" dirty="0"/>
              <a:t>Initial attempts to cross the stenosis were unsuccessful...</a:t>
            </a:r>
            <a:endParaRPr lang="en-US" dirty="0"/>
          </a:p>
          <a:p>
            <a:pPr lvl="1"/>
            <a:r>
              <a:rPr lang="x-none" dirty="0"/>
              <a:t>C2/0.035" Glide</a:t>
            </a:r>
            <a:endParaRPr lang="en-US" dirty="0"/>
          </a:p>
          <a:p>
            <a:pPr lvl="1"/>
            <a:r>
              <a:rPr lang="x-none" dirty="0"/>
              <a:t>HiFlo Renegade/0.018"</a:t>
            </a:r>
            <a:endParaRPr lang="en-US" dirty="0"/>
          </a:p>
          <a:p>
            <a:endParaRPr lang="en-US"/>
          </a:p>
          <a:p>
            <a:r>
              <a:rPr lang="x-none" dirty="0"/>
              <a:t>What would you do next?</a:t>
            </a:r>
            <a:endParaRPr lang="en-US" dirty="0"/>
          </a:p>
        </p:txBody>
      </p:sp>
      <p:sp>
        <p:nvSpPr>
          <p:cNvPr id="6" name="Rectangle 5"/>
          <p:cNvSpPr/>
          <p:nvPr/>
        </p:nvSpPr>
        <p:spPr>
          <a:xfrm>
            <a:off x="9136272" y="2038350"/>
            <a:ext cx="852487" cy="5836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36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1215283" y="1534203"/>
            <a:ext cx="4514005" cy="4634822"/>
          </a:xfrm>
        </p:spPr>
      </p:pic>
      <p:pic>
        <p:nvPicPr>
          <p:cNvPr id="6" name="Content Placeholder 4"/>
          <p:cNvPicPr>
            <a:picLocks noChangeAspect="1"/>
          </p:cNvPicPr>
          <p:nvPr/>
        </p:nvPicPr>
        <p:blipFill>
          <a:blip r:embed="rId4"/>
          <a:stretch>
            <a:fillRect/>
          </a:stretch>
        </p:blipFill>
        <p:spPr>
          <a:xfrm>
            <a:off x="6562725" y="1534203"/>
            <a:ext cx="4510830" cy="4633059"/>
          </a:xfrm>
          <a:prstGeom prst="rect">
            <a:avLst/>
          </a:prstGeom>
        </p:spPr>
      </p:pic>
      <p:sp>
        <p:nvSpPr>
          <p:cNvPr id="7" name="Rectangle 6"/>
          <p:cNvSpPr/>
          <p:nvPr/>
        </p:nvSpPr>
        <p:spPr>
          <a:xfrm>
            <a:off x="10153650" y="1600200"/>
            <a:ext cx="851359" cy="6365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38700" y="1534203"/>
            <a:ext cx="851359" cy="636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619125" y="507521"/>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x-none" dirty="0">
                <a:solidFill>
                  <a:srgbClr val="EBEBEB"/>
                </a:solidFill>
              </a:rPr>
              <a:t>PET/CT 9/2015</a:t>
            </a:r>
          </a:p>
        </p:txBody>
      </p:sp>
    </p:spTree>
    <p:extLst>
      <p:ext uri="{BB962C8B-B14F-4D97-AF65-F5344CB8AC3E}">
        <p14:creationId xmlns:p14="http://schemas.microsoft.com/office/powerpoint/2010/main" val="2777484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x-none" dirty="0"/>
              <a:t>MPV Recanalization</a:t>
            </a:r>
            <a:endParaRPr lang="en-US" dirty="0"/>
          </a:p>
        </p:txBody>
      </p:sp>
      <p:pic>
        <p:nvPicPr>
          <p:cNvPr id="5" name="Picture Placeholder 4"/>
          <p:cNvPicPr>
            <a:picLocks noGrp="1" noChangeAspect="1"/>
          </p:cNvPicPr>
          <p:nvPr>
            <p:ph sz="half" idx="1"/>
          </p:nvPr>
        </p:nvPicPr>
        <p:blipFill>
          <a:blip r:embed="rId3"/>
          <a:stretch>
            <a:fillRect/>
          </a:stretch>
        </p:blipFill>
        <p:spPr>
          <a:xfrm>
            <a:off x="1203325" y="2060575"/>
            <a:ext cx="4195763" cy="4195763"/>
          </a:xfrm>
        </p:spPr>
      </p:pic>
      <p:sp>
        <p:nvSpPr>
          <p:cNvPr id="4" name="Text Placeholder 3"/>
          <p:cNvSpPr>
            <a:spLocks noGrp="1"/>
          </p:cNvSpPr>
          <p:nvPr>
            <p:ph sz="half" idx="2"/>
          </p:nvPr>
        </p:nvSpPr>
        <p:spPr/>
        <p:txBody>
          <a:bodyPr vert="horz" lIns="91440" tIns="45720" rIns="91440" bIns="45720" rtlCol="0" anchor="t">
            <a:normAutofit/>
          </a:bodyPr>
          <a:lstStyle/>
          <a:p>
            <a:r>
              <a:rPr lang="x-none" dirty="0">
                <a:solidFill>
                  <a:srgbClr val="FFFFFF"/>
                </a:solidFill>
                <a:latin typeface="Calibri"/>
              </a:rPr>
              <a:t>QuickCross catheter (5Fr) + glidewire passed through stricture into LPV </a:t>
            </a:r>
          </a:p>
          <a:p>
            <a:r>
              <a:rPr lang="x-none" dirty="0">
                <a:solidFill>
                  <a:srgbClr val="FFFFFF"/>
                </a:solidFill>
                <a:latin typeface="Calibri"/>
              </a:rPr>
              <a:t>Pressure recordings obtained </a:t>
            </a:r>
          </a:p>
          <a:p>
            <a:pPr lvl="1"/>
            <a:r>
              <a:rPr lang="x-none" dirty="0">
                <a:solidFill>
                  <a:srgbClr val="FFFFFF"/>
                </a:solidFill>
                <a:latin typeface="Calibri"/>
              </a:rPr>
              <a:t>Splenic vein 30mmHg </a:t>
            </a:r>
          </a:p>
          <a:p>
            <a:pPr lvl="1"/>
            <a:r>
              <a:rPr lang="x-none" dirty="0">
                <a:solidFill>
                  <a:srgbClr val="FFFFFF"/>
                </a:solidFill>
                <a:latin typeface="Calibri"/>
              </a:rPr>
              <a:t>Intrahepatic 11mmHg </a:t>
            </a:r>
          </a:p>
          <a:p>
            <a:pPr lvl="1"/>
            <a:r>
              <a:rPr lang="x-none" dirty="0">
                <a:solidFill>
                  <a:srgbClr val="FFFFFF"/>
                </a:solidFill>
                <a:latin typeface="Calibri"/>
              </a:rPr>
              <a:t>Gradient 19mmHg</a:t>
            </a:r>
            <a:endParaRPr lang="en-US" dirty="0">
              <a:solidFill>
                <a:srgbClr val="FFFFFF"/>
              </a:solidFill>
              <a:latin typeface="Calibri"/>
            </a:endParaRPr>
          </a:p>
          <a:p>
            <a:endParaRPr lang="en-US"/>
          </a:p>
        </p:txBody>
      </p:sp>
    </p:spTree>
    <p:extLst>
      <p:ext uri="{BB962C8B-B14F-4D97-AF65-F5344CB8AC3E}">
        <p14:creationId xmlns:p14="http://schemas.microsoft.com/office/powerpoint/2010/main" val="3446612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x-none" dirty="0"/>
              <a:t>MPV Recanalization</a:t>
            </a:r>
          </a:p>
        </p:txBody>
      </p:sp>
      <p:sp>
        <p:nvSpPr>
          <p:cNvPr id="6" name="Content Placeholder 5"/>
          <p:cNvSpPr>
            <a:spLocks noGrp="1"/>
          </p:cNvSpPr>
          <p:nvPr>
            <p:ph idx="1"/>
          </p:nvPr>
        </p:nvSpPr>
        <p:spPr/>
        <p:txBody>
          <a:bodyPr vert="horz" lIns="91440" tIns="45720" rIns="91440" bIns="45720" rtlCol="0" anchor="t">
            <a:normAutofit/>
          </a:bodyPr>
          <a:lstStyle/>
          <a:p>
            <a:r>
              <a:rPr lang="x-none" dirty="0">
                <a:solidFill>
                  <a:srgbClr val="FFFFFF"/>
                </a:solidFill>
                <a:latin typeface="Calibri"/>
              </a:rPr>
              <a:t>QuickCross exchanged for 8mm x 4cm balloon catheter </a:t>
            </a:r>
          </a:p>
          <a:p>
            <a:pPr lvl="1"/>
            <a:r>
              <a:rPr lang="x-none" dirty="0">
                <a:solidFill>
                  <a:srgbClr val="FFFFFF"/>
                </a:solidFill>
                <a:latin typeface="Calibri"/>
              </a:rPr>
              <a:t>Stenosis dilated </a:t>
            </a:r>
          </a:p>
          <a:p>
            <a:r>
              <a:rPr lang="x-none" dirty="0">
                <a:solidFill>
                  <a:srgbClr val="FFFFFF"/>
                </a:solidFill>
                <a:latin typeface="Calibri"/>
              </a:rPr>
              <a:t>12mm x </a:t>
            </a:r>
            <a:r>
              <a:rPr lang="x-none" dirty="0" err="1">
                <a:solidFill>
                  <a:srgbClr val="FFFFFF"/>
                </a:solidFill>
                <a:latin typeface="Calibri"/>
              </a:rPr>
              <a:t>4cm</a:t>
            </a:r>
            <a:r>
              <a:rPr lang="x-none" dirty="0">
                <a:solidFill>
                  <a:srgbClr val="FFFFFF"/>
                </a:solidFill>
                <a:latin typeface="Calibri"/>
              </a:rPr>
              <a:t> self-expanding stent was then advanced + deployed </a:t>
            </a:r>
          </a:p>
          <a:p>
            <a:pPr lvl="1"/>
            <a:r>
              <a:rPr lang="x-none" dirty="0">
                <a:solidFill>
                  <a:srgbClr val="FFFFFF"/>
                </a:solidFill>
                <a:latin typeface="Calibri"/>
              </a:rPr>
              <a:t>Dilated to 10.5 mm</a:t>
            </a:r>
            <a:endParaRPr lang="en-US" dirty="0">
              <a:solidFill>
                <a:srgbClr val="FFFFFF"/>
              </a:solidFill>
              <a:latin typeface="Calibri"/>
            </a:endParaRPr>
          </a:p>
          <a:p>
            <a:endParaRPr lang="en-US"/>
          </a:p>
        </p:txBody>
      </p:sp>
    </p:spTree>
    <p:extLst>
      <p:ext uri="{BB962C8B-B14F-4D97-AF65-F5344CB8AC3E}">
        <p14:creationId xmlns:p14="http://schemas.microsoft.com/office/powerpoint/2010/main" val="3279376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x-none" dirty="0"/>
              <a:t>MPV Recanalization</a:t>
            </a:r>
          </a:p>
        </p:txBody>
      </p:sp>
      <p:pic>
        <p:nvPicPr>
          <p:cNvPr id="5" name="Picture Placeholder 4"/>
          <p:cNvPicPr>
            <a:picLocks noGrp="1" noChangeAspect="1"/>
          </p:cNvPicPr>
          <p:nvPr>
            <p:ph sz="half" idx="1"/>
          </p:nvPr>
        </p:nvPicPr>
        <p:blipFill>
          <a:blip r:embed="rId3"/>
          <a:stretch>
            <a:fillRect/>
          </a:stretch>
        </p:blipFill>
        <p:spPr>
          <a:xfrm>
            <a:off x="1203325" y="2060575"/>
            <a:ext cx="4195763" cy="4195763"/>
          </a:xfrm>
        </p:spPr>
      </p:pic>
      <p:sp>
        <p:nvSpPr>
          <p:cNvPr id="6" name="Content Placeholder 5"/>
          <p:cNvSpPr>
            <a:spLocks noGrp="1"/>
          </p:cNvSpPr>
          <p:nvPr>
            <p:ph sz="half" idx="2"/>
          </p:nvPr>
        </p:nvSpPr>
        <p:spPr/>
        <p:txBody>
          <a:bodyPr vert="horz" lIns="91440" tIns="45720" rIns="91440" bIns="45720" rtlCol="0" anchor="t">
            <a:normAutofit/>
          </a:bodyPr>
          <a:lstStyle/>
          <a:p>
            <a:r>
              <a:rPr lang="x-none" dirty="0">
                <a:solidFill>
                  <a:srgbClr val="F2F2F2"/>
                </a:solidFill>
                <a:latin typeface="Calibri"/>
              </a:rPr>
              <a:t>Pull back pressures + contrast study performed </a:t>
            </a:r>
          </a:p>
          <a:p>
            <a:pPr lvl="1"/>
            <a:r>
              <a:rPr lang="x-none" dirty="0">
                <a:solidFill>
                  <a:srgbClr val="F2F2F2"/>
                </a:solidFill>
                <a:latin typeface="Calibri"/>
              </a:rPr>
              <a:t>Splenic vein 21mmHg </a:t>
            </a:r>
            <a:endParaRPr lang="x-none">
              <a:solidFill>
                <a:srgbClr val="F2F2F2"/>
              </a:solidFill>
              <a:latin typeface="Calibri"/>
            </a:endParaRPr>
          </a:p>
          <a:p>
            <a:pPr lvl="1"/>
            <a:r>
              <a:rPr lang="x-none" dirty="0">
                <a:solidFill>
                  <a:srgbClr val="F2F2F2"/>
                </a:solidFill>
                <a:latin typeface="Calibri"/>
              </a:rPr>
              <a:t>Intrahepatic PV 16mmHg </a:t>
            </a:r>
            <a:endParaRPr lang="x-none">
              <a:solidFill>
                <a:srgbClr val="F2F2F2"/>
              </a:solidFill>
              <a:latin typeface="Calibri"/>
            </a:endParaRPr>
          </a:p>
          <a:p>
            <a:pPr lvl="1"/>
            <a:r>
              <a:rPr lang="x-none" dirty="0">
                <a:solidFill>
                  <a:srgbClr val="F2F2F2"/>
                </a:solidFill>
                <a:latin typeface="Calibri"/>
              </a:rPr>
              <a:t>Gradient 5mmHg</a:t>
            </a:r>
            <a:endParaRPr lang="en-US">
              <a:solidFill>
                <a:srgbClr val="F2F2F2"/>
              </a:solidFill>
              <a:latin typeface="Calibri"/>
            </a:endParaRPr>
          </a:p>
          <a:p>
            <a:endParaRPr lang="en-US"/>
          </a:p>
        </p:txBody>
      </p:sp>
    </p:spTree>
    <p:extLst>
      <p:ext uri="{BB962C8B-B14F-4D97-AF65-F5344CB8AC3E}">
        <p14:creationId xmlns:p14="http://schemas.microsoft.com/office/powerpoint/2010/main" val="1166984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x-none" dirty="0"/>
              <a:t>Splenic Sheath Removed</a:t>
            </a:r>
            <a:endParaRPr lang="en-US" dirty="0"/>
          </a:p>
        </p:txBody>
      </p:sp>
      <p:sp>
        <p:nvSpPr>
          <p:cNvPr id="6" name="Content Placeholder 5"/>
          <p:cNvSpPr>
            <a:spLocks noGrp="1"/>
          </p:cNvSpPr>
          <p:nvPr>
            <p:ph idx="1"/>
          </p:nvPr>
        </p:nvSpPr>
        <p:spPr/>
        <p:txBody>
          <a:bodyPr vert="horz" lIns="91440" tIns="45720" rIns="91440" bIns="45720" rtlCol="0" anchor="t">
            <a:normAutofit/>
          </a:bodyPr>
          <a:lstStyle/>
          <a:p>
            <a:r>
              <a:rPr lang="x-none" dirty="0">
                <a:solidFill>
                  <a:srgbClr val="F2F2F2"/>
                </a:solidFill>
                <a:latin typeface="Calibri"/>
              </a:rPr>
              <a:t>Sheath retracted to splenic vein </a:t>
            </a:r>
          </a:p>
          <a:p>
            <a:r>
              <a:rPr lang="x-none" dirty="0">
                <a:solidFill>
                  <a:srgbClr val="F2F2F2"/>
                </a:solidFill>
                <a:latin typeface="Calibri"/>
              </a:rPr>
              <a:t>GelFoam pledgets and coils injected along access tract and sheath removed</a:t>
            </a:r>
            <a:endParaRPr lang="en-US">
              <a:solidFill>
                <a:srgbClr val="F2F2F2"/>
              </a:solidFill>
              <a:latin typeface="Calibri"/>
            </a:endParaRPr>
          </a:p>
          <a:p>
            <a:endParaRPr lang="en-US"/>
          </a:p>
        </p:txBody>
      </p:sp>
    </p:spTree>
    <p:extLst>
      <p:ext uri="{BB962C8B-B14F-4D97-AF65-F5344CB8AC3E}">
        <p14:creationId xmlns:p14="http://schemas.microsoft.com/office/powerpoint/2010/main" val="315732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End of Case Presentation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x-none" sz="3600" dirty="0"/>
              <a:t>Thank you!</a:t>
            </a:r>
            <a:endParaRPr lang="en-US" sz="3600" dirty="0"/>
          </a:p>
        </p:txBody>
      </p:sp>
    </p:spTree>
    <p:extLst>
      <p:ext uri="{BB962C8B-B14F-4D97-AF65-F5344CB8AC3E}">
        <p14:creationId xmlns:p14="http://schemas.microsoft.com/office/powerpoint/2010/main" val="57421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PET/CT 9/2015</a:t>
            </a:r>
          </a:p>
        </p:txBody>
      </p:sp>
      <p:pic>
        <p:nvPicPr>
          <p:cNvPr id="6" name="Content Placeholder 5"/>
          <p:cNvPicPr>
            <a:picLocks noGrp="1" noChangeAspect="1"/>
          </p:cNvPicPr>
          <p:nvPr>
            <p:ph sz="half" idx="1"/>
          </p:nvPr>
        </p:nvPicPr>
        <p:blipFill>
          <a:blip r:embed="rId3"/>
          <a:stretch>
            <a:fillRect/>
          </a:stretch>
        </p:blipFill>
        <p:spPr>
          <a:xfrm>
            <a:off x="904875" y="1600200"/>
            <a:ext cx="4863732" cy="4328088"/>
          </a:xfrm>
        </p:spPr>
      </p:pic>
      <p:pic>
        <p:nvPicPr>
          <p:cNvPr id="7" name="Content Placeholder 6"/>
          <p:cNvPicPr>
            <a:picLocks noGrp="1" noChangeAspect="1"/>
          </p:cNvPicPr>
          <p:nvPr>
            <p:ph sz="half" idx="2"/>
          </p:nvPr>
        </p:nvPicPr>
        <p:blipFill>
          <a:blip r:embed="rId4"/>
          <a:stretch>
            <a:fillRect/>
          </a:stretch>
        </p:blipFill>
        <p:spPr>
          <a:xfrm>
            <a:off x="6038850" y="1600200"/>
            <a:ext cx="5053221" cy="4281488"/>
          </a:xfrm>
        </p:spPr>
      </p:pic>
    </p:spTree>
    <p:extLst>
      <p:ext uri="{BB962C8B-B14F-4D97-AF65-F5344CB8AC3E}">
        <p14:creationId xmlns:p14="http://schemas.microsoft.com/office/powerpoint/2010/main" val="387680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PET/CT 9/2015</a:t>
            </a:r>
          </a:p>
        </p:txBody>
      </p:sp>
      <p:pic>
        <p:nvPicPr>
          <p:cNvPr id="5" name="Content Placeholder 4"/>
          <p:cNvPicPr>
            <a:picLocks noGrp="1" noChangeAspect="1"/>
          </p:cNvPicPr>
          <p:nvPr>
            <p:ph sz="half" idx="1"/>
          </p:nvPr>
        </p:nvPicPr>
        <p:blipFill>
          <a:blip r:embed="rId3"/>
          <a:stretch>
            <a:fillRect/>
          </a:stretch>
        </p:blipFill>
        <p:spPr>
          <a:xfrm>
            <a:off x="740295" y="1583108"/>
            <a:ext cx="5108055" cy="4112841"/>
          </a:xfrm>
        </p:spPr>
      </p:pic>
      <p:pic>
        <p:nvPicPr>
          <p:cNvPr id="6" name="Content Placeholder 5"/>
          <p:cNvPicPr>
            <a:picLocks noGrp="1" noChangeAspect="1"/>
          </p:cNvPicPr>
          <p:nvPr>
            <p:ph sz="half" idx="2"/>
          </p:nvPr>
        </p:nvPicPr>
        <p:blipFill>
          <a:blip r:embed="rId4"/>
          <a:stretch>
            <a:fillRect/>
          </a:stretch>
        </p:blipFill>
        <p:spPr>
          <a:xfrm>
            <a:off x="6067425" y="1568450"/>
            <a:ext cx="5139673" cy="4113213"/>
          </a:xfrm>
        </p:spPr>
      </p:pic>
    </p:spTree>
    <p:extLst>
      <p:ext uri="{BB962C8B-B14F-4D97-AF65-F5344CB8AC3E}">
        <p14:creationId xmlns:p14="http://schemas.microsoft.com/office/powerpoint/2010/main" val="35279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Treatment Plan - 9/2015</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x-none" dirty="0"/>
              <a:t>Case was presented at our local institutional GI tumor board. </a:t>
            </a:r>
            <a:endParaRPr lang="en-US" dirty="0"/>
          </a:p>
          <a:p>
            <a:r>
              <a:rPr lang="x-none" dirty="0"/>
              <a:t>Patient was referred to IR for consideration of ablation of known areas of disease.</a:t>
            </a:r>
            <a:endParaRPr lang="en-US" dirty="0"/>
          </a:p>
          <a:p>
            <a:r>
              <a:rPr lang="x-none" dirty="0"/>
              <a:t>Decision reached to proceed with:</a:t>
            </a:r>
            <a:endParaRPr lang="en-US" dirty="0"/>
          </a:p>
          <a:p>
            <a:pPr lvl="1"/>
            <a:r>
              <a:rPr lang="x-none" dirty="0"/>
              <a:t>MWA of right hepatic lobe lesion</a:t>
            </a:r>
            <a:endParaRPr lang="en-US" dirty="0"/>
          </a:p>
          <a:p>
            <a:pPr lvl="1"/>
            <a:r>
              <a:rPr lang="x-none" dirty="0"/>
              <a:t>IRE of CBD + porta hepatis lesions</a:t>
            </a:r>
            <a:endParaRPr lang="en-US" dirty="0"/>
          </a:p>
        </p:txBody>
      </p:sp>
    </p:spTree>
    <p:extLst>
      <p:ext uri="{BB962C8B-B14F-4D97-AF65-F5344CB8AC3E}">
        <p14:creationId xmlns:p14="http://schemas.microsoft.com/office/powerpoint/2010/main" val="160362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IRE – November 2015</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x-none" dirty="0">
                <a:solidFill>
                  <a:srgbClr val="F2F2F2"/>
                </a:solidFill>
                <a:latin typeface="Calibri"/>
              </a:rPr>
              <a:t>Six electrodes placed around CBD, as defined by IE-PBD.</a:t>
            </a:r>
            <a:endParaRPr lang="en-US" dirty="0">
              <a:solidFill>
                <a:srgbClr val="F2F2F2"/>
              </a:solidFill>
              <a:latin typeface="Calibri"/>
            </a:endParaRPr>
          </a:p>
          <a:p>
            <a:r>
              <a:rPr lang="x-none" dirty="0">
                <a:solidFill>
                  <a:srgbClr val="F2F2F2"/>
                </a:solidFill>
                <a:latin typeface="Calibri"/>
              </a:rPr>
              <a:t>Five electrodes placed around porta hepatis node (deep) and CBD (peripheral).</a:t>
            </a:r>
            <a:endParaRPr lang="en-US" dirty="0">
              <a:solidFill>
                <a:srgbClr val="F2F2F2"/>
              </a:solidFill>
              <a:latin typeface="Calibri"/>
            </a:endParaRPr>
          </a:p>
        </p:txBody>
      </p:sp>
    </p:spTree>
    <p:extLst>
      <p:ext uri="{BB962C8B-B14F-4D97-AF65-F5344CB8AC3E}">
        <p14:creationId xmlns:p14="http://schemas.microsoft.com/office/powerpoint/2010/main" val="186563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solidFill>
                  <a:srgbClr val="EBEBEB"/>
                </a:solidFill>
              </a:rPr>
              <a:t>IRE – November 2015</a:t>
            </a:r>
          </a:p>
        </p:txBody>
      </p:sp>
      <p:pic>
        <p:nvPicPr>
          <p:cNvPr id="5" name="Content Placeholder 4"/>
          <p:cNvPicPr>
            <a:picLocks noGrp="1" noChangeAspect="1"/>
          </p:cNvPicPr>
          <p:nvPr>
            <p:ph sz="half" idx="1"/>
          </p:nvPr>
        </p:nvPicPr>
        <p:blipFill>
          <a:blip r:embed="rId3"/>
          <a:stretch>
            <a:fillRect/>
          </a:stretch>
        </p:blipFill>
        <p:spPr>
          <a:xfrm>
            <a:off x="363019" y="1852950"/>
            <a:ext cx="5421831" cy="3655675"/>
          </a:xfrm>
        </p:spPr>
      </p:pic>
      <p:pic>
        <p:nvPicPr>
          <p:cNvPr id="6" name="Content Placeholder 5"/>
          <p:cNvPicPr>
            <a:picLocks noGrp="1" noChangeAspect="1"/>
          </p:cNvPicPr>
          <p:nvPr>
            <p:ph sz="half" idx="2"/>
          </p:nvPr>
        </p:nvPicPr>
        <p:blipFill>
          <a:blip r:embed="rId4"/>
          <a:stretch>
            <a:fillRect/>
          </a:stretch>
        </p:blipFill>
        <p:spPr>
          <a:xfrm>
            <a:off x="6162675" y="1844096"/>
            <a:ext cx="5561531" cy="3672467"/>
          </a:xfrm>
        </p:spPr>
      </p:pic>
    </p:spTree>
    <p:extLst>
      <p:ext uri="{BB962C8B-B14F-4D97-AF65-F5344CB8AC3E}">
        <p14:creationId xmlns:p14="http://schemas.microsoft.com/office/powerpoint/2010/main" val="34773540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TotalTime>
  <Words>521</Words>
  <Application>Microsoft Macintosh PowerPoint</Application>
  <PresentationFormat>Custom</PresentationFormat>
  <Paragraphs>172</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Ion</vt:lpstr>
      <vt:lpstr>Case Presentation</vt:lpstr>
      <vt:lpstr>History of Present Illness (HPI)</vt:lpstr>
      <vt:lpstr>PET/CT 9/2015</vt:lpstr>
      <vt:lpstr>PowerPoint Presentation</vt:lpstr>
      <vt:lpstr>PET/CT 9/2015</vt:lpstr>
      <vt:lpstr>PET/CT 9/2015</vt:lpstr>
      <vt:lpstr>Treatment Plan - 9/2015</vt:lpstr>
      <vt:lpstr>IRE – November 2015</vt:lpstr>
      <vt:lpstr>IRE – November 2015</vt:lpstr>
      <vt:lpstr>IRE – November 2015</vt:lpstr>
      <vt:lpstr>IRE – November 2015</vt:lpstr>
      <vt:lpstr>IRE – November 2015</vt:lpstr>
      <vt:lpstr>IRE – November 2015</vt:lpstr>
      <vt:lpstr>MWA – January 2016</vt:lpstr>
      <vt:lpstr>MWA – January 2016</vt:lpstr>
      <vt:lpstr>March 2016 PET/CT</vt:lpstr>
      <vt:lpstr>June 2016 PET/CT</vt:lpstr>
      <vt:lpstr>Ongoing Management</vt:lpstr>
      <vt:lpstr>August 2016</vt:lpstr>
      <vt:lpstr>CTA August 2016</vt:lpstr>
      <vt:lpstr>CTA August 2016</vt:lpstr>
      <vt:lpstr>CTA August 2016 </vt:lpstr>
      <vt:lpstr>CTA August 2016</vt:lpstr>
      <vt:lpstr>CTA August 2016</vt:lpstr>
      <vt:lpstr>CTA August 2016</vt:lpstr>
      <vt:lpstr>IR is consulted for stomal varix bleeding - how would you proceed?</vt:lpstr>
      <vt:lpstr>Direct Variceal Puncture</vt:lpstr>
      <vt:lpstr>Direct Variceal Puncture</vt:lpstr>
      <vt:lpstr>What would you do next?</vt:lpstr>
      <vt:lpstr>Trans-splenic puncture</vt:lpstr>
      <vt:lpstr>Trans-splenic puncture</vt:lpstr>
      <vt:lpstr>Trans-splenic portogram</vt:lpstr>
      <vt:lpstr>Trans-splenic portogram</vt:lpstr>
      <vt:lpstr>What are the salient findings?</vt:lpstr>
      <vt:lpstr>Mesenteric portogram</vt:lpstr>
      <vt:lpstr>Subselection - SMV</vt:lpstr>
      <vt:lpstr>Subselection – Stomal Varix</vt:lpstr>
      <vt:lpstr>Embolization – Stomal Varix</vt:lpstr>
      <vt:lpstr>MPV Recanalization</vt:lpstr>
      <vt:lpstr>MPV Recanalization</vt:lpstr>
      <vt:lpstr>MPV Recanalization</vt:lpstr>
      <vt:lpstr>MPV Recanalization</vt:lpstr>
      <vt:lpstr>Splenic Sheath Removed</vt:lpstr>
      <vt:lpstr>End of Case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Raul Uppot</cp:lastModifiedBy>
  <cp:revision>13</cp:revision>
  <dcterms:created xsi:type="dcterms:W3CDTF">2012-07-27T01:16:44Z</dcterms:created>
  <dcterms:modified xsi:type="dcterms:W3CDTF">2016-11-14T12:47:56Z</dcterms:modified>
</cp:coreProperties>
</file>