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57" r:id="rId4"/>
    <p:sldId id="262" r:id="rId5"/>
    <p:sldId id="258" r:id="rId6"/>
    <p:sldId id="261" r:id="rId7"/>
    <p:sldId id="263" r:id="rId8"/>
    <p:sldId id="265" r:id="rId9"/>
    <p:sldId id="264" r:id="rId10"/>
    <p:sldId id="266" r:id="rId11"/>
    <p:sldId id="260" r:id="rId12"/>
    <p:sldId id="282" r:id="rId13"/>
    <p:sldId id="259" r:id="rId14"/>
    <p:sldId id="267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5" r:id="rId24"/>
    <p:sldId id="277" r:id="rId25"/>
    <p:sldId id="278" r:id="rId26"/>
    <p:sldId id="279" r:id="rId27"/>
    <p:sldId id="280" r:id="rId28"/>
    <p:sldId id="283" r:id="rId29"/>
    <p:sldId id="284" r:id="rId30"/>
    <p:sldId id="281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8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22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7415"/>
            <a:ext cx="1139483" cy="1160586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590" y="5697415"/>
            <a:ext cx="1104410" cy="116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20108" y="792284"/>
            <a:ext cx="8186857" cy="541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NESIR Case Presentation</a:t>
            </a:r>
          </a:p>
          <a:p>
            <a:pPr algn="ctr"/>
            <a:endParaRPr lang="en-US" sz="4400" dirty="0" smtClean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February 13, 2017</a:t>
            </a:r>
          </a:p>
          <a:p>
            <a:pPr algn="ctr"/>
            <a:endParaRPr lang="en-US" sz="4400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Charles N. Weber, MD</a:t>
            </a:r>
          </a:p>
          <a:p>
            <a:pPr algn="ctr"/>
            <a:r>
              <a:rPr lang="en-US" sz="32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Kei Yamada, MD</a:t>
            </a:r>
          </a:p>
          <a:p>
            <a:pPr algn="ctr"/>
            <a:r>
              <a:rPr lang="en-US" sz="32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Interventional Radiology</a:t>
            </a:r>
          </a:p>
          <a:p>
            <a:pPr algn="ctr"/>
            <a:r>
              <a:rPr lang="en-US" sz="32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Massachusetts General Hospital</a:t>
            </a:r>
          </a:p>
          <a:p>
            <a:pPr algn="ctr"/>
            <a:r>
              <a:rPr lang="en-US" sz="32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cnweber@partners.org</a:t>
            </a:r>
          </a:p>
        </p:txBody>
      </p:sp>
    </p:spTree>
    <p:extLst>
      <p:ext uri="{BB962C8B-B14F-4D97-AF65-F5344CB8AC3E}">
        <p14:creationId xmlns:p14="http://schemas.microsoft.com/office/powerpoint/2010/main" val="404281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CTA Findings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Extensive isolated gastric varices, no active bleeding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Chronic splenic vein thrombosis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Patent portal vein although cavernous transformation evident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Chronic pancreatitis – no fluid collections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splanchnic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pseudoaneurysm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Post-surgical bowel, ECF, no active bleed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stomal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varices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clear gastro/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spleno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-renal/systemic shunt identified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7415"/>
            <a:ext cx="1139483" cy="1160586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590" y="5697415"/>
            <a:ext cx="1104410" cy="116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4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935" y="25857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Sarin Classification of Gastric Varices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84140"/>
            <a:ext cx="6854419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GOV1 – Gastroesophageal varices type 1 – </a:t>
            </a:r>
            <a:r>
              <a:rPr lang="en-US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Left gastric vein/portal vein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GOV2 – Gastroesophageal varices type 2 – </a:t>
            </a:r>
            <a:r>
              <a:rPr lang="en-US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short gastric vein, posterior gastric vein, splenic vein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IGV1 – Isolated gastric varices type 1 - </a:t>
            </a:r>
            <a:r>
              <a:rPr lang="en-US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short gastric vein, posterior gastric vein, splenic vein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IGV2 – Isolated gastric varices type 2 – </a:t>
            </a:r>
            <a:r>
              <a:rPr lang="en-US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Splenic vein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 - Esophageal varices – </a:t>
            </a:r>
            <a:r>
              <a:rPr lang="en-US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Left gastric vein/portal vein</a:t>
            </a:r>
            <a:endParaRPr lang="en-US" i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7415"/>
            <a:ext cx="1139483" cy="1160586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590" y="5697415"/>
            <a:ext cx="1104410" cy="116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2307" y="1871330"/>
            <a:ext cx="5371561" cy="344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33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7415"/>
            <a:ext cx="1139483" cy="1160586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590" y="5697415"/>
            <a:ext cx="1104410" cy="116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Classification based on </a:t>
            </a:r>
            <a:b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draining veins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3173" y="1027906"/>
            <a:ext cx="4315047" cy="4978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43016" y="6093041"/>
            <a:ext cx="374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Kiyosue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et al.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Radiographics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2003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62" y="2211572"/>
            <a:ext cx="698043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Type A – single shunt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Type B – single shunt and collateral veins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Type C – both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gastrorenal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gastrocaval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shunts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Type D – no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catheterizeable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shunt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6424" y="4847853"/>
            <a:ext cx="3966086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BRTO NOT POSSIBLE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59900" y="3724468"/>
            <a:ext cx="138211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61241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next?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BRTO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Esophageal dilation with endoscopic therapy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Surgery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G-tube access for endoscopic therapy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Other percutaneous access to varices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Splenic artery embolization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7415"/>
            <a:ext cx="1139483" cy="1160586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590" y="5697415"/>
            <a:ext cx="1104410" cy="116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120000" y="4331541"/>
            <a:ext cx="6492912" cy="114422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1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Transplenic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gastric variceal embolization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Partial splenic artery embolization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7415"/>
            <a:ext cx="1139483" cy="1160586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590" y="5697415"/>
            <a:ext cx="1104410" cy="116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6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Procedure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Left common femoral artery accessed with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micropuncture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set under US guidance, exchanged for 5F vascular sheath.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Celiac artery selected with 5F C2 catheter (unstable)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C2 exchanged for 5F Sim 1 glide catheter, advanced into proximal splenic artery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Angiography performed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7415"/>
            <a:ext cx="1139483" cy="1160586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590" y="5697415"/>
            <a:ext cx="1104410" cy="116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633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Procedure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7415"/>
            <a:ext cx="1139483" cy="1160586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590" y="5697415"/>
            <a:ext cx="1104410" cy="116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091" y="1690688"/>
            <a:ext cx="4110809" cy="39869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3579" y="1690688"/>
            <a:ext cx="4087715" cy="39869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62731" y="5816041"/>
            <a:ext cx="3847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C2 catheter in celiac artery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23383" y="5816042"/>
            <a:ext cx="5064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Sim1 glide catheter in splenic artery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25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773" y="0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Variceal mapping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7415"/>
            <a:ext cx="1139483" cy="1160586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590" y="5697415"/>
            <a:ext cx="1104410" cy="116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773" y="1325563"/>
            <a:ext cx="4703566" cy="36583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9653" y="1325563"/>
            <a:ext cx="4741194" cy="36583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61752" y="5466582"/>
            <a:ext cx="2085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Arterial phase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68971" y="5453449"/>
            <a:ext cx="3320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Delayed venous phase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31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067" y="184271"/>
            <a:ext cx="10515600" cy="1325563"/>
          </a:xfrm>
        </p:spPr>
        <p:txBody>
          <a:bodyPr/>
          <a:lstStyle/>
          <a:p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Transplenic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access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7415"/>
            <a:ext cx="1139483" cy="1160586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590" y="5697415"/>
            <a:ext cx="1104410" cy="116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585" y="1362788"/>
            <a:ext cx="5849282" cy="33596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3730" y="1369169"/>
            <a:ext cx="5931243" cy="33532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72056" y="4811849"/>
            <a:ext cx="561243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US-guided percutaneous access to 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intraparenchymal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splenic vein branch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21G needle from 6F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MAK set (Merit) 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0.018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 guidewire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3F inner dilator sheath</a:t>
            </a:r>
          </a:p>
          <a:p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 rot="8671877">
            <a:off x="2367693" y="2310343"/>
            <a:ext cx="440785" cy="199189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1553622">
            <a:off x="2604979" y="3212354"/>
            <a:ext cx="440785" cy="199189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2134866">
            <a:off x="9014201" y="3533118"/>
            <a:ext cx="440785" cy="199189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9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Transplenic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access x1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7415"/>
            <a:ext cx="1139483" cy="1160586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590" y="5697415"/>
            <a:ext cx="1104410" cy="116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873207"/>
            <a:ext cx="4591050" cy="3457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4304" y="1873207"/>
            <a:ext cx="465772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09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TG - History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54M with h/o excessive alcohol use and prior necrotizing pancreatitis c/b chronic splenic vein thrombosis,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enterocutaneous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fistula requiring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jejuno-ileal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bypass, loop ileostomy, gastric varices c/b multiple prior presentations for UGIB, G-tube placement, and benign esophageal stricture.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Additional medical history includes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C.Diff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depression, anxiety, full liquid diet with TPN for past decade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Presents to OSH with UGIB (at least 4</a:t>
            </a:r>
            <a:r>
              <a:rPr lang="en-US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time in past year)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Very little specific clinical information and imaging on file regarding past bleeding episodes, family also unsure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7415"/>
            <a:ext cx="1139483" cy="1160586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590" y="5697415"/>
            <a:ext cx="1104410" cy="116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59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Transplenic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access x2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7415"/>
            <a:ext cx="1139483" cy="1160586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590" y="5697415"/>
            <a:ext cx="1104410" cy="116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2003" y="289435"/>
            <a:ext cx="2425412" cy="2405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9483" y="3081226"/>
            <a:ext cx="3276214" cy="32494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0168" y="3081837"/>
            <a:ext cx="3353111" cy="32708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7750" y="3097428"/>
            <a:ext cx="3232977" cy="323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Transplenic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access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7415"/>
            <a:ext cx="1139483" cy="1160586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590" y="5697415"/>
            <a:ext cx="1104410" cy="116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72" y="1826314"/>
            <a:ext cx="3767505" cy="29414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2515" y="1860031"/>
            <a:ext cx="3747572" cy="29417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0725" y="1860031"/>
            <a:ext cx="3785601" cy="29417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82812" y="5016843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Early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01348" y="5016843"/>
            <a:ext cx="675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Mid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21430" y="5016843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Late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18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929" y="-20302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Variceal Embolization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7415"/>
            <a:ext cx="1139483" cy="1160586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590" y="5697415"/>
            <a:ext cx="1104410" cy="116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693" y="1045959"/>
            <a:ext cx="3569880" cy="34820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0108" y="1045959"/>
            <a:ext cx="3531388" cy="35313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31" y="1040643"/>
            <a:ext cx="3467876" cy="34820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31059" y="4577347"/>
            <a:ext cx="855554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Check flow with contrast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mall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boluses of 3% STS/air foam (1:1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(negative contrast)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Intermittent check with contrast injections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Followed by 3%STS/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gelfoam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(1:1)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Near stasis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Finished with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lipiodol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/3% STS/air (1:2:3)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82969" y="4912387"/>
            <a:ext cx="2361255" cy="18316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0200594" y="4975897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 -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embo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 rot="6154978">
            <a:off x="6436286" y="1723292"/>
            <a:ext cx="606669" cy="307731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9917217">
            <a:off x="5349913" y="2959750"/>
            <a:ext cx="606669" cy="307731"/>
          </a:xfrm>
          <a:prstGeom prst="right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2634845">
            <a:off x="7078288" y="2993627"/>
            <a:ext cx="606669" cy="307731"/>
          </a:xfrm>
          <a:prstGeom prst="right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2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325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Post variceal 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embolization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7415"/>
            <a:ext cx="1139483" cy="1160586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590" y="5697415"/>
            <a:ext cx="1104410" cy="116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9800" y="1871497"/>
            <a:ext cx="3694405" cy="28460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177" y="1878227"/>
            <a:ext cx="3679699" cy="28392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0365" y="1871497"/>
            <a:ext cx="3668853" cy="2846003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5873578" y="2710249"/>
            <a:ext cx="955590" cy="1112108"/>
          </a:xfrm>
          <a:custGeom>
            <a:avLst/>
            <a:gdLst>
              <a:gd name="connsiteX0" fmla="*/ 82379 w 955590"/>
              <a:gd name="connsiteY0" fmla="*/ 1112108 h 1112108"/>
              <a:gd name="connsiteX1" fmla="*/ 82379 w 955590"/>
              <a:gd name="connsiteY1" fmla="*/ 1112108 h 1112108"/>
              <a:gd name="connsiteX2" fmla="*/ 107092 w 955590"/>
              <a:gd name="connsiteY2" fmla="*/ 1037967 h 1112108"/>
              <a:gd name="connsiteX3" fmla="*/ 131806 w 955590"/>
              <a:gd name="connsiteY3" fmla="*/ 1013254 h 1112108"/>
              <a:gd name="connsiteX4" fmla="*/ 172995 w 955590"/>
              <a:gd name="connsiteY4" fmla="*/ 980302 h 1112108"/>
              <a:gd name="connsiteX5" fmla="*/ 411892 w 955590"/>
              <a:gd name="connsiteY5" fmla="*/ 1095632 h 1112108"/>
              <a:gd name="connsiteX6" fmla="*/ 576649 w 955590"/>
              <a:gd name="connsiteY6" fmla="*/ 1013254 h 1112108"/>
              <a:gd name="connsiteX7" fmla="*/ 757881 w 955590"/>
              <a:gd name="connsiteY7" fmla="*/ 1021492 h 1112108"/>
              <a:gd name="connsiteX8" fmla="*/ 897925 w 955590"/>
              <a:gd name="connsiteY8" fmla="*/ 667265 h 1112108"/>
              <a:gd name="connsiteX9" fmla="*/ 955590 w 955590"/>
              <a:gd name="connsiteY9" fmla="*/ 395416 h 1112108"/>
              <a:gd name="connsiteX10" fmla="*/ 840260 w 955590"/>
              <a:gd name="connsiteY10" fmla="*/ 255373 h 1112108"/>
              <a:gd name="connsiteX11" fmla="*/ 724930 w 955590"/>
              <a:gd name="connsiteY11" fmla="*/ 271848 h 1112108"/>
              <a:gd name="connsiteX12" fmla="*/ 634314 w 955590"/>
              <a:gd name="connsiteY12" fmla="*/ 115329 h 1112108"/>
              <a:gd name="connsiteX13" fmla="*/ 469557 w 955590"/>
              <a:gd name="connsiteY13" fmla="*/ 0 h 1112108"/>
              <a:gd name="connsiteX14" fmla="*/ 164757 w 955590"/>
              <a:gd name="connsiteY14" fmla="*/ 181232 h 1112108"/>
              <a:gd name="connsiteX15" fmla="*/ 115330 w 955590"/>
              <a:gd name="connsiteY15" fmla="*/ 304800 h 1112108"/>
              <a:gd name="connsiteX16" fmla="*/ 32952 w 955590"/>
              <a:gd name="connsiteY16" fmla="*/ 378940 h 1112108"/>
              <a:gd name="connsiteX17" fmla="*/ 0 w 955590"/>
              <a:gd name="connsiteY17" fmla="*/ 782594 h 1112108"/>
              <a:gd name="connsiteX18" fmla="*/ 98854 w 955590"/>
              <a:gd name="connsiteY18" fmla="*/ 1054443 h 1112108"/>
              <a:gd name="connsiteX19" fmla="*/ 90617 w 955590"/>
              <a:gd name="connsiteY19" fmla="*/ 1021492 h 1112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55590" h="1112108">
                <a:moveTo>
                  <a:pt x="82379" y="1112108"/>
                </a:moveTo>
                <a:lnTo>
                  <a:pt x="82379" y="1112108"/>
                </a:lnTo>
                <a:cubicBezTo>
                  <a:pt x="90617" y="1087394"/>
                  <a:pt x="95442" y="1061267"/>
                  <a:pt x="107092" y="1037967"/>
                </a:cubicBezTo>
                <a:cubicBezTo>
                  <a:pt x="112302" y="1027547"/>
                  <a:pt x="122961" y="1020836"/>
                  <a:pt x="131806" y="1013254"/>
                </a:cubicBezTo>
                <a:cubicBezTo>
                  <a:pt x="194900" y="959173"/>
                  <a:pt x="147401" y="1005896"/>
                  <a:pt x="172995" y="980302"/>
                </a:cubicBezTo>
                <a:lnTo>
                  <a:pt x="411892" y="1095632"/>
                </a:lnTo>
                <a:lnTo>
                  <a:pt x="576649" y="1013254"/>
                </a:lnTo>
                <a:lnTo>
                  <a:pt x="757881" y="1021492"/>
                </a:lnTo>
                <a:lnTo>
                  <a:pt x="897925" y="667265"/>
                </a:lnTo>
                <a:lnTo>
                  <a:pt x="955590" y="395416"/>
                </a:lnTo>
                <a:lnTo>
                  <a:pt x="840260" y="255373"/>
                </a:lnTo>
                <a:lnTo>
                  <a:pt x="724930" y="271848"/>
                </a:lnTo>
                <a:lnTo>
                  <a:pt x="634314" y="115329"/>
                </a:lnTo>
                <a:lnTo>
                  <a:pt x="469557" y="0"/>
                </a:lnTo>
                <a:lnTo>
                  <a:pt x="164757" y="181232"/>
                </a:lnTo>
                <a:lnTo>
                  <a:pt x="115330" y="304800"/>
                </a:lnTo>
                <a:lnTo>
                  <a:pt x="32952" y="378940"/>
                </a:lnTo>
                <a:lnTo>
                  <a:pt x="0" y="782594"/>
                </a:lnTo>
                <a:lnTo>
                  <a:pt x="98854" y="1054443"/>
                </a:lnTo>
                <a:lnTo>
                  <a:pt x="90617" y="1021492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9680331" y="2699238"/>
            <a:ext cx="685800" cy="518747"/>
          </a:xfrm>
          <a:custGeom>
            <a:avLst/>
            <a:gdLst>
              <a:gd name="connsiteX0" fmla="*/ 228600 w 685800"/>
              <a:gd name="connsiteY0" fmla="*/ 0 h 518747"/>
              <a:gd name="connsiteX1" fmla="*/ 553915 w 685800"/>
              <a:gd name="connsiteY1" fmla="*/ 8793 h 518747"/>
              <a:gd name="connsiteX2" fmla="*/ 685800 w 685800"/>
              <a:gd name="connsiteY2" fmla="*/ 211016 h 518747"/>
              <a:gd name="connsiteX3" fmla="*/ 571500 w 685800"/>
              <a:gd name="connsiteY3" fmla="*/ 369277 h 518747"/>
              <a:gd name="connsiteX4" fmla="*/ 448407 w 685800"/>
              <a:gd name="connsiteY4" fmla="*/ 518747 h 518747"/>
              <a:gd name="connsiteX5" fmla="*/ 254977 w 685800"/>
              <a:gd name="connsiteY5" fmla="*/ 413239 h 518747"/>
              <a:gd name="connsiteX6" fmla="*/ 61546 w 685800"/>
              <a:gd name="connsiteY6" fmla="*/ 474785 h 518747"/>
              <a:gd name="connsiteX7" fmla="*/ 0 w 685800"/>
              <a:gd name="connsiteY7" fmla="*/ 386862 h 518747"/>
              <a:gd name="connsiteX8" fmla="*/ 70338 w 685800"/>
              <a:gd name="connsiteY8" fmla="*/ 123093 h 518747"/>
              <a:gd name="connsiteX9" fmla="*/ 140677 w 685800"/>
              <a:gd name="connsiteY9" fmla="*/ 17585 h 518747"/>
              <a:gd name="connsiteX10" fmla="*/ 334107 w 685800"/>
              <a:gd name="connsiteY10" fmla="*/ 0 h 518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5800" h="518747">
                <a:moveTo>
                  <a:pt x="228600" y="0"/>
                </a:moveTo>
                <a:lnTo>
                  <a:pt x="553915" y="8793"/>
                </a:lnTo>
                <a:lnTo>
                  <a:pt x="685800" y="211016"/>
                </a:lnTo>
                <a:lnTo>
                  <a:pt x="571500" y="369277"/>
                </a:lnTo>
                <a:lnTo>
                  <a:pt x="448407" y="518747"/>
                </a:lnTo>
                <a:lnTo>
                  <a:pt x="254977" y="413239"/>
                </a:lnTo>
                <a:lnTo>
                  <a:pt x="61546" y="474785"/>
                </a:lnTo>
                <a:lnTo>
                  <a:pt x="0" y="386862"/>
                </a:lnTo>
                <a:lnTo>
                  <a:pt x="70338" y="123093"/>
                </a:lnTo>
                <a:lnTo>
                  <a:pt x="140677" y="17585"/>
                </a:lnTo>
                <a:lnTo>
                  <a:pt x="334107" y="0"/>
                </a:ln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rot="2446218">
            <a:off x="8960189" y="2743200"/>
            <a:ext cx="527539" cy="2022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139483" y="4976625"/>
            <a:ext cx="1537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Pre-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embo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62222" y="4976625"/>
            <a:ext cx="2473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Selected Varices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12428" y="4976625"/>
            <a:ext cx="2821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Post-variceal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embo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ight Arrow 22"/>
          <p:cNvSpPr/>
          <p:nvPr/>
        </p:nvSpPr>
        <p:spPr>
          <a:xfrm rot="2446218">
            <a:off x="5109847" y="2743200"/>
            <a:ext cx="527539" cy="2022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59259E-6 L 0.31706 0.0127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46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8" grpId="0" animBg="1"/>
      <p:bldP spid="19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325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Splenic artery embolization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7415"/>
            <a:ext cx="1139483" cy="1160586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590" y="5697415"/>
            <a:ext cx="1104410" cy="116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795" y="1385887"/>
            <a:ext cx="4149939" cy="41847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8712" y="1385887"/>
            <a:ext cx="4263211" cy="42009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9419" y="5682026"/>
            <a:ext cx="35702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One 10 mm x 20 cm Interlock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Two 8 mm x 20 cm Interlock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Three 6 mm x 20 cm Interlock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34455" y="5789747"/>
            <a:ext cx="4188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Delayed flow through splenic artery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1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Embolization of splenic access tract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7415"/>
            <a:ext cx="1139483" cy="1160586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590" y="5697415"/>
            <a:ext cx="1104410" cy="116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387" y="1992574"/>
            <a:ext cx="3680855" cy="3665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5138" y="1992574"/>
            <a:ext cx="3754316" cy="36839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7273" y="1978909"/>
            <a:ext cx="3702258" cy="36792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15242" y="5960010"/>
            <a:ext cx="4335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Trufill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n-BCA glue/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lipiodol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(1:1)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24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Post-procedure hospital course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POD#1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Required brief pressor increase (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Levo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10) next AM, which subsided within a few hours.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WBC count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increased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from 7 to 23 by next AM (~12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hrs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), however normalized to 8 by 24 hrs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Blood cultures negative.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H/H remained stable. No PRBC transfusion.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further evidence of bleeding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Extubated</a:t>
            </a: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7415"/>
            <a:ext cx="1139483" cy="1160586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590" y="5697415"/>
            <a:ext cx="1104410" cy="116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24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Post-procedure hospital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8213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POD#2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Transferred out of MICU to floor</a:t>
            </a:r>
          </a:p>
          <a:p>
            <a:pPr lvl="1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POD#6 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Discharged home</a:t>
            </a:r>
          </a:p>
          <a:p>
            <a:pPr marL="457200" lvl="1" indent="0"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Plan to see patient in IR clinic in one month with updated imaging</a:t>
            </a: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If future embolization indicated, could consider: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M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ore superior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transplenic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approach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Trans-hepatic approach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 splenic artery embolization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7415"/>
            <a:ext cx="1139483" cy="1160586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590" y="5697415"/>
            <a:ext cx="1104410" cy="116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93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7415"/>
            <a:ext cx="1139483" cy="1160586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590" y="5697415"/>
            <a:ext cx="1104410" cy="116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03042" y="496555"/>
            <a:ext cx="10233800" cy="4821360"/>
          </a:xfrm>
        </p:spPr>
        <p:txBody>
          <a:bodyPr>
            <a:noAutofit/>
          </a:bodyPr>
          <a:lstStyle/>
          <a:p>
            <a:r>
              <a:rPr lang="en-US" sz="2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Sinistral</a:t>
            </a:r>
            <a:r>
              <a:rPr lang="en-US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portal hypertension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 clinical syndrome of local (“left sided”) portal hypertension induced by splenic vein thrombosis often due to primary pancreatic diseases included pancreatitis, pseudocysts and carcinomas.</a:t>
            </a:r>
          </a:p>
          <a:p>
            <a:endParaRPr lang="en-US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Wang et al. CVIR. 2016</a:t>
            </a:r>
          </a:p>
          <a:p>
            <a:pPr lvl="1"/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14 patients with bleeding gastric varices 2/2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sinistral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portal hypertension (left-sided) secondary to pancreatic disease (pancreatitis or malignancy).</a:t>
            </a:r>
          </a:p>
          <a:p>
            <a:pPr lvl="1"/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Splenic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embo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(1 step or 2 step) performed with particles and coils</a:t>
            </a:r>
          </a:p>
          <a:p>
            <a:pPr lvl="1"/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recurrent gastric bleeding during follow up in ALL patients</a:t>
            </a:r>
          </a:p>
          <a:p>
            <a:pPr lvl="1"/>
            <a:endParaRPr lang="en-US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 et al. Case Rep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Gastroenterol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2012</a:t>
            </a:r>
          </a:p>
          <a:p>
            <a:pPr lvl="1"/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bleeding gastric varices one week following acute pancreatitis and splenic vein thrombosis.</a:t>
            </a:r>
          </a:p>
          <a:p>
            <a:pPr lvl="1"/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Failed endoscopic therapy</a:t>
            </a:r>
          </a:p>
          <a:p>
            <a:pPr lvl="1"/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Splenic artery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embolized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gelfoam</a:t>
            </a:r>
            <a:endParaRPr lang="en-US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transhepatic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catheterization of portal system demonstrated extravasation from a short gastric vein – coil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embolized</a:t>
            </a:r>
            <a:endParaRPr lang="en-US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40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7415"/>
            <a:ext cx="1139483" cy="1160586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590" y="5697415"/>
            <a:ext cx="1104410" cy="116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39483" y="876055"/>
            <a:ext cx="8917135" cy="4821360"/>
          </a:xfrm>
        </p:spPr>
        <p:txBody>
          <a:bodyPr>
            <a:noAutofit/>
          </a:bodyPr>
          <a:lstStyle/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Percutaneous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transplenic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approach for portal vein interventions is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 uncommon</a:t>
            </a:r>
          </a:p>
          <a:p>
            <a:pPr lvl="1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Zhu et al. JVIR. 2013</a:t>
            </a:r>
          </a:p>
          <a:p>
            <a:pPr lvl="2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46 pts with portal vein interventions via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transplenic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approach using a 5F sheath</a:t>
            </a:r>
          </a:p>
          <a:p>
            <a:pPr lvl="2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Used glue/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lipiodol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embolize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transplenic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tract</a:t>
            </a:r>
          </a:p>
          <a:p>
            <a:pPr lvl="2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(6.5%) had major bleeding requiring transfusion</a:t>
            </a:r>
          </a:p>
          <a:p>
            <a:pPr lvl="1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88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OSH notes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Pt lost 4+L bright red blood from ostomy site + hematemesis</a:t>
            </a:r>
          </a:p>
          <a:p>
            <a:pPr lvl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Given 5 units PRBCs and 2 L IVF</a:t>
            </a:r>
          </a:p>
          <a:p>
            <a:pPr lvl="1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tarted on octreotide, PPI</a:t>
            </a:r>
          </a:p>
          <a:p>
            <a:pPr lvl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Intubated for airway protection</a:t>
            </a:r>
          </a:p>
          <a:p>
            <a:pPr lvl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Endoscopy unsuccessful 2/2 esophageal stricture, however blood seen refluxing through the GE junction.</a:t>
            </a:r>
          </a:p>
          <a:p>
            <a:pPr lvl="1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Hgb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8.0, SBP low 70’s, briefly on light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pressors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(unclear)</a:t>
            </a:r>
          </a:p>
          <a:p>
            <a:pPr lvl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Transferred to MGH for further care</a:t>
            </a:r>
          </a:p>
          <a:p>
            <a:pPr lvl="1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7415"/>
            <a:ext cx="1139483" cy="1160586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590" y="5697415"/>
            <a:ext cx="1104410" cy="116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932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7415"/>
            <a:ext cx="1139483" cy="1160586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590" y="5697415"/>
            <a:ext cx="1104410" cy="116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83977" y="2822331"/>
            <a:ext cx="384271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en-US" sz="6600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514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DDx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Gastric variceal hemorrhage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PUD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G-tube site bleed</a:t>
            </a:r>
          </a:p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Stomal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variceal hemorrhage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Post-surgical complication/hemorrhage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Hemorrhagic pancreatitis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Splanchnic artery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pseudoaneurysm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bleed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7415"/>
            <a:ext cx="1139483" cy="1160586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590" y="5697415"/>
            <a:ext cx="1104410" cy="116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120000" y="1822450"/>
            <a:ext cx="5078781" cy="10026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5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Next step?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Conservative management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Repeat endoscopy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Tagged RBC scan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CT/CTA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Surgery Consult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 consult</a:t>
            </a:r>
          </a:p>
          <a:p>
            <a:pPr marL="0" indent="0"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7415"/>
            <a:ext cx="1139483" cy="1160586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590" y="5697415"/>
            <a:ext cx="1104410" cy="116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139483" y="3300183"/>
            <a:ext cx="1848266" cy="5978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0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Initial work up at MGH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819724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Physical exam demonstrated clots in ileostomy and ECF ostomy bags and bright red blood draining from G-tube.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 consulted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TTE performed – no shunt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EGD performed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benign appearing severe stricture (5mm)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Could not navigate without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pedi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scope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Blood clot in cardia with GOV2 gastric varices seen underneath clot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Clips in lesser curvature at prior bleeding site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CTA ordered</a:t>
            </a: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7415"/>
            <a:ext cx="1139483" cy="1160586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590" y="5697415"/>
            <a:ext cx="1104410" cy="116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16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438" y="-101146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CTA - delayed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7415"/>
            <a:ext cx="1139483" cy="1160586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590" y="5697415"/>
            <a:ext cx="1104410" cy="116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5907" y="1103870"/>
            <a:ext cx="3452249" cy="25144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070" y="1103870"/>
            <a:ext cx="3372378" cy="25144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3538" y="1103871"/>
            <a:ext cx="3394156" cy="25144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3198" y="3822615"/>
            <a:ext cx="3260748" cy="24931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4070" y="3810990"/>
            <a:ext cx="3258193" cy="25047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15907" y="3822614"/>
            <a:ext cx="3469200" cy="2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4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CTA - delayed 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7415"/>
            <a:ext cx="1139483" cy="1160586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590" y="5697415"/>
            <a:ext cx="1104410" cy="116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692" y="2435093"/>
            <a:ext cx="2889053" cy="22862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0594" y="2435093"/>
            <a:ext cx="2281882" cy="22726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8835" y="2435093"/>
            <a:ext cx="2333847" cy="22862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8450" y="2424826"/>
            <a:ext cx="2527508" cy="22829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30594" y="5435805"/>
            <a:ext cx="3845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esophageal varices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77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5613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CT - delayed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7415"/>
            <a:ext cx="1139483" cy="1160586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590" y="5697415"/>
            <a:ext cx="1104410" cy="116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89" y="1451176"/>
            <a:ext cx="3342845" cy="31274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3683" y="1451175"/>
            <a:ext cx="3725966" cy="31274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2434" y="1451175"/>
            <a:ext cx="3357157" cy="312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1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1194</TotalTime>
  <Words>931</Words>
  <Application>Microsoft Office PowerPoint</Application>
  <PresentationFormat>Widescreen</PresentationFormat>
  <Paragraphs>170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Corbel</vt:lpstr>
      <vt:lpstr>Depth</vt:lpstr>
      <vt:lpstr>PowerPoint Presentation</vt:lpstr>
      <vt:lpstr>TG - History</vt:lpstr>
      <vt:lpstr>OSH notes</vt:lpstr>
      <vt:lpstr>DDx</vt:lpstr>
      <vt:lpstr>Next step?</vt:lpstr>
      <vt:lpstr>Initial work up at MGH</vt:lpstr>
      <vt:lpstr>CTA - delayed</vt:lpstr>
      <vt:lpstr>CTA - delayed </vt:lpstr>
      <vt:lpstr>CT - delayed</vt:lpstr>
      <vt:lpstr>CTA Findings</vt:lpstr>
      <vt:lpstr>Sarin Classification of Gastric Varices</vt:lpstr>
      <vt:lpstr>Classification based on  draining veins</vt:lpstr>
      <vt:lpstr>What next?</vt:lpstr>
      <vt:lpstr>Plan</vt:lpstr>
      <vt:lpstr>Procedure</vt:lpstr>
      <vt:lpstr>Procedure</vt:lpstr>
      <vt:lpstr>Variceal mapping</vt:lpstr>
      <vt:lpstr>Transplenic access</vt:lpstr>
      <vt:lpstr>Transplenic access x1</vt:lpstr>
      <vt:lpstr>Transplenic access x2</vt:lpstr>
      <vt:lpstr>Transplenic access</vt:lpstr>
      <vt:lpstr>Variceal Embolization</vt:lpstr>
      <vt:lpstr>Post variceal embolization</vt:lpstr>
      <vt:lpstr>Splenic artery embolization</vt:lpstr>
      <vt:lpstr>Embolization of splenic access tract</vt:lpstr>
      <vt:lpstr>Post-procedure hospital course</vt:lpstr>
      <vt:lpstr>Post-procedure hospital course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Chuck Weber</dc:creator>
  <cp:lastModifiedBy>Chuck Weber</cp:lastModifiedBy>
  <cp:revision>60</cp:revision>
  <dcterms:created xsi:type="dcterms:W3CDTF">2017-02-12T18:07:48Z</dcterms:created>
  <dcterms:modified xsi:type="dcterms:W3CDTF">2017-02-14T00:21:13Z</dcterms:modified>
</cp:coreProperties>
</file>